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49"/>
  </p:notesMasterIdLst>
  <p:handoutMasterIdLst>
    <p:handoutMasterId r:id="rId50"/>
  </p:handoutMasterIdLst>
  <p:sldIdLst>
    <p:sldId id="256" r:id="rId5"/>
    <p:sldId id="305" r:id="rId6"/>
    <p:sldId id="275" r:id="rId7"/>
    <p:sldId id="277"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278" r:id="rId22"/>
    <p:sldId id="279" r:id="rId23"/>
    <p:sldId id="280" r:id="rId24"/>
    <p:sldId id="281" r:id="rId25"/>
    <p:sldId id="283" r:id="rId26"/>
    <p:sldId id="284" r:id="rId27"/>
    <p:sldId id="285" r:id="rId28"/>
    <p:sldId id="286" r:id="rId29"/>
    <p:sldId id="287" r:id="rId30"/>
    <p:sldId id="289" r:id="rId31"/>
    <p:sldId id="288" r:id="rId32"/>
    <p:sldId id="290" r:id="rId33"/>
    <p:sldId id="312" r:id="rId34"/>
    <p:sldId id="306" r:id="rId35"/>
    <p:sldId id="308" r:id="rId36"/>
    <p:sldId id="310" r:id="rId37"/>
    <p:sldId id="322" r:id="rId38"/>
    <p:sldId id="307" r:id="rId39"/>
    <p:sldId id="313" r:id="rId40"/>
    <p:sldId id="314" r:id="rId41"/>
    <p:sldId id="315" r:id="rId42"/>
    <p:sldId id="316" r:id="rId43"/>
    <p:sldId id="323" r:id="rId44"/>
    <p:sldId id="317" r:id="rId45"/>
    <p:sldId id="318" r:id="rId46"/>
    <p:sldId id="319" r:id="rId47"/>
    <p:sldId id="32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FB7CA45-A047-44C3-A8C0-5C323E05F19A}">
          <p14:sldIdLst>
            <p14:sldId id="256"/>
            <p14:sldId id="305"/>
          </p14:sldIdLst>
        </p14:section>
        <p14:section name="Table of Contents" id="{B332F681-34EE-4F6F-B15F-863D3BD6338D}">
          <p14:sldIdLst>
            <p14:sldId id="275"/>
          </p14:sldIdLst>
        </p14:section>
        <p14:section name="RPA vs CEA" id="{0AD009AC-042C-49FD-AE4E-9547145863F7}">
          <p14:sldIdLst>
            <p14:sldId id="277"/>
          </p14:sldIdLst>
        </p14:section>
        <p14:section name="Performing a simple RPA run" id="{45AB8646-B913-4956-9D8B-28B53282FD90}">
          <p14:sldIdLst>
            <p14:sldId id="292"/>
            <p14:sldId id="293"/>
            <p14:sldId id="294"/>
            <p14:sldId id="295"/>
          </p14:sldIdLst>
        </p14:section>
        <p14:section name="Performing a simple CEA run" id="{06A6EBA6-C063-4C8B-8F93-4BA49264E64B}">
          <p14:sldIdLst>
            <p14:sldId id="296"/>
            <p14:sldId id="297"/>
            <p14:sldId id="298"/>
            <p14:sldId id="299"/>
            <p14:sldId id="300"/>
            <p14:sldId id="301"/>
            <p14:sldId id="302"/>
            <p14:sldId id="303"/>
            <p14:sldId id="304"/>
          </p14:sldIdLst>
        </p14:section>
        <p14:section name="Accounting for Decomposition" id="{D08BCC70-FE7E-438F-86F2-3E2ACFCB8AC0}">
          <p14:sldIdLst>
            <p14:sldId id="278"/>
            <p14:sldId id="279"/>
            <p14:sldId id="280"/>
            <p14:sldId id="281"/>
            <p14:sldId id="283"/>
            <p14:sldId id="284"/>
            <p14:sldId id="285"/>
            <p14:sldId id="286"/>
            <p14:sldId id="287"/>
            <p14:sldId id="289"/>
            <p14:sldId id="288"/>
          </p14:sldIdLst>
        </p14:section>
        <p14:section name="Nozzle Kinetic Estimate Background" id="{C0F97FD0-E2D1-4C6E-9CE7-982A46D2CA3D}">
          <p14:sldIdLst>
            <p14:sldId id="290"/>
            <p14:sldId id="312"/>
            <p14:sldId id="306"/>
            <p14:sldId id="308"/>
            <p14:sldId id="310"/>
            <p14:sldId id="322"/>
          </p14:sldIdLst>
        </p14:section>
        <p14:section name="Nozzle Kinetic Estimator Reference Condition" id="{5AFEA9C2-569E-4D0A-9CFA-F7C4A97410F7}">
          <p14:sldIdLst>
            <p14:sldId id="307"/>
            <p14:sldId id="313"/>
            <p14:sldId id="314"/>
            <p14:sldId id="315"/>
            <p14:sldId id="316"/>
            <p14:sldId id="323"/>
          </p14:sldIdLst>
        </p14:section>
        <p14:section name="Finding Freezing Plane in Reference Case" id="{D9449CB5-6A0F-438A-8203-A645626B4B64}">
          <p14:sldIdLst>
            <p14:sldId id="317"/>
            <p14:sldId id="318"/>
            <p14:sldId id="319"/>
            <p14:sldId id="3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0" autoAdjust="0"/>
    <p:restoredTop sz="95033" autoAdjust="0"/>
  </p:normalViewPr>
  <p:slideViewPr>
    <p:cSldViewPr snapToGrid="0" snapToObjects="1">
      <p:cViewPr varScale="1">
        <p:scale>
          <a:sx n="108" d="100"/>
          <a:sy n="108" d="100"/>
        </p:scale>
        <p:origin x="456" y="10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3/5/2023</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3/5/2023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3/5/2023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3/5/2023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3/5/2023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3/5/2023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earun.grc.nasa.gov/" TargetMode="External"/><Relationship Id="rId2" Type="http://schemas.openxmlformats.org/officeDocument/2006/relationships/hyperlink" Target="http://www.rocket-propulsion.com/RPA/download.ht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pPr algn="ctr"/>
            <a:r>
              <a:rPr lang="en-US" b="1" dirty="0"/>
              <a:t>Advanced Thermal Rocket specific Impulse calculation guide</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5991509" y="4976282"/>
            <a:ext cx="3139506" cy="1405467"/>
          </a:xfrm>
        </p:spPr>
        <p:txBody>
          <a:bodyPr>
            <a:normAutofit/>
          </a:bodyPr>
          <a:lstStyle/>
          <a:p>
            <a:pPr algn="ctr"/>
            <a:r>
              <a:rPr lang="en-US" dirty="0">
                <a:solidFill>
                  <a:schemeClr val="accent1">
                    <a:lumMod val="40000"/>
                    <a:lumOff val="60000"/>
                  </a:schemeClr>
                </a:solidFill>
              </a:rPr>
              <a:t>Dakota Santana</a:t>
            </a:r>
          </a:p>
          <a:p>
            <a:pPr algn="ctr"/>
            <a:r>
              <a:rPr lang="en-US" dirty="0">
                <a:solidFill>
                  <a:schemeClr val="accent1">
                    <a:lumMod val="40000"/>
                    <a:lumOff val="60000"/>
                  </a:schemeClr>
                </a:solidFill>
              </a:rPr>
              <a:t>Monkey_Commando#2896</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CEA</a:t>
            </a:r>
          </a:p>
        </p:txBody>
      </p:sp>
      <p:pic>
        <p:nvPicPr>
          <p:cNvPr id="5" name="Picture 4">
            <a:extLst>
              <a:ext uri="{FF2B5EF4-FFF2-40B4-BE49-F238E27FC236}">
                <a16:creationId xmlns:a16="http://schemas.microsoft.com/office/drawing/2014/main" id="{3CF63F21-E9CB-FB9E-55DE-B7AF7BE21812}"/>
              </a:ext>
            </a:extLst>
          </p:cNvPr>
          <p:cNvPicPr>
            <a:picLocks noChangeAspect="1"/>
          </p:cNvPicPr>
          <p:nvPr/>
        </p:nvPicPr>
        <p:blipFill>
          <a:blip r:embed="rId2"/>
          <a:stretch>
            <a:fillRect/>
          </a:stretch>
        </p:blipFill>
        <p:spPr>
          <a:xfrm>
            <a:off x="265111" y="1313895"/>
            <a:ext cx="5486400" cy="5171704"/>
          </a:xfrm>
          <a:prstGeom prst="rect">
            <a:avLst/>
          </a:prstGeom>
        </p:spPr>
      </p:pic>
      <p:sp>
        <p:nvSpPr>
          <p:cNvPr id="6" name="Rectangle 5">
            <a:extLst>
              <a:ext uri="{FF2B5EF4-FFF2-40B4-BE49-F238E27FC236}">
                <a16:creationId xmlns:a16="http://schemas.microsoft.com/office/drawing/2014/main" id="{9DBCF387-699D-25EF-A518-98BC42AFF886}"/>
              </a:ext>
            </a:extLst>
          </p:cNvPr>
          <p:cNvSpPr/>
          <p:nvPr/>
        </p:nvSpPr>
        <p:spPr>
          <a:xfrm>
            <a:off x="1262369" y="1313895"/>
            <a:ext cx="1162975" cy="2219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8" name="Rectangle 7">
            <a:extLst>
              <a:ext uri="{FF2B5EF4-FFF2-40B4-BE49-F238E27FC236}">
                <a16:creationId xmlns:a16="http://schemas.microsoft.com/office/drawing/2014/main" id="{ED612652-FF60-144C-D6D7-9B24DFBB4865}"/>
              </a:ext>
            </a:extLst>
          </p:cNvPr>
          <p:cNvSpPr/>
          <p:nvPr/>
        </p:nvSpPr>
        <p:spPr>
          <a:xfrm>
            <a:off x="3341224" y="4120718"/>
            <a:ext cx="2067017" cy="2219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9" name="Rectangle 8">
            <a:extLst>
              <a:ext uri="{FF2B5EF4-FFF2-40B4-BE49-F238E27FC236}">
                <a16:creationId xmlns:a16="http://schemas.microsoft.com/office/drawing/2014/main" id="{D2F57CE7-B01A-3AF9-A669-6BCA0C724060}"/>
              </a:ext>
            </a:extLst>
          </p:cNvPr>
          <p:cNvSpPr/>
          <p:nvPr/>
        </p:nvSpPr>
        <p:spPr>
          <a:xfrm>
            <a:off x="4156490" y="6052781"/>
            <a:ext cx="371643" cy="1556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11" name="Picture 10">
            <a:extLst>
              <a:ext uri="{FF2B5EF4-FFF2-40B4-BE49-F238E27FC236}">
                <a16:creationId xmlns:a16="http://schemas.microsoft.com/office/drawing/2014/main" id="{2C1F0F55-D238-0C79-6DAA-0E3023AD2453}"/>
              </a:ext>
            </a:extLst>
          </p:cNvPr>
          <p:cNvPicPr>
            <a:picLocks noChangeAspect="1"/>
          </p:cNvPicPr>
          <p:nvPr/>
        </p:nvPicPr>
        <p:blipFill>
          <a:blip r:embed="rId3"/>
          <a:stretch>
            <a:fillRect/>
          </a:stretch>
        </p:blipFill>
        <p:spPr>
          <a:xfrm>
            <a:off x="6084424" y="1313895"/>
            <a:ext cx="5486400" cy="3172231"/>
          </a:xfrm>
          <a:prstGeom prst="rect">
            <a:avLst/>
          </a:prstGeom>
        </p:spPr>
      </p:pic>
      <p:sp>
        <p:nvSpPr>
          <p:cNvPr id="12" name="Rectangle 11">
            <a:extLst>
              <a:ext uri="{FF2B5EF4-FFF2-40B4-BE49-F238E27FC236}">
                <a16:creationId xmlns:a16="http://schemas.microsoft.com/office/drawing/2014/main" id="{4894BBD9-715D-685C-FD66-38BC83280739}"/>
              </a:ext>
            </a:extLst>
          </p:cNvPr>
          <p:cNvSpPr/>
          <p:nvPr/>
        </p:nvSpPr>
        <p:spPr>
          <a:xfrm>
            <a:off x="8018742" y="2373410"/>
            <a:ext cx="715955" cy="1556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TextBox 12">
            <a:extLst>
              <a:ext uri="{FF2B5EF4-FFF2-40B4-BE49-F238E27FC236}">
                <a16:creationId xmlns:a16="http://schemas.microsoft.com/office/drawing/2014/main" id="{8FC366DA-4DBC-FBFC-1D8C-0D262941731B}"/>
              </a:ext>
            </a:extLst>
          </p:cNvPr>
          <p:cNvSpPr txBox="1"/>
          <p:nvPr/>
        </p:nvSpPr>
        <p:spPr>
          <a:xfrm>
            <a:off x="6096000" y="4615543"/>
            <a:ext cx="5474824" cy="646331"/>
          </a:xfrm>
          <a:prstGeom prst="rect">
            <a:avLst/>
          </a:prstGeom>
          <a:noFill/>
        </p:spPr>
        <p:txBody>
          <a:bodyPr wrap="square" rtlCol="0">
            <a:spAutoFit/>
          </a:bodyPr>
          <a:lstStyle/>
          <a:p>
            <a:r>
              <a:rPr lang="en-US" dirty="0"/>
              <a:t>Alternatively, you can fill out multiple boxes if you wish to run a batch of different simulation conditions.</a:t>
            </a:r>
          </a:p>
        </p:txBody>
      </p:sp>
      <p:sp>
        <p:nvSpPr>
          <p:cNvPr id="14" name="Arrow: Down 13">
            <a:extLst>
              <a:ext uri="{FF2B5EF4-FFF2-40B4-BE49-F238E27FC236}">
                <a16:creationId xmlns:a16="http://schemas.microsoft.com/office/drawing/2014/main" id="{DBECB0D5-1A22-7BFA-6E32-9D2A2CC619E3}"/>
              </a:ext>
            </a:extLst>
          </p:cNvPr>
          <p:cNvSpPr/>
          <p:nvPr/>
        </p:nvSpPr>
        <p:spPr>
          <a:xfrm rot="5400000">
            <a:off x="8394918" y="3676894"/>
            <a:ext cx="322217" cy="358615"/>
          </a:xfrm>
          <a:prstGeom prst="downArrow">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4285250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67FB80-3441-2CDC-3820-D7EA3803515E}"/>
              </a:ext>
            </a:extLst>
          </p:cNvPr>
          <p:cNvPicPr>
            <a:picLocks noChangeAspect="1"/>
          </p:cNvPicPr>
          <p:nvPr/>
        </p:nvPicPr>
        <p:blipFill>
          <a:blip r:embed="rId2"/>
          <a:stretch>
            <a:fillRect/>
          </a:stretch>
        </p:blipFill>
        <p:spPr>
          <a:xfrm>
            <a:off x="319926" y="1008546"/>
            <a:ext cx="5943600" cy="2809584"/>
          </a:xfrm>
          <a:prstGeom prst="rect">
            <a:avLst/>
          </a:prstGeom>
        </p:spPr>
      </p:pic>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CEA (2)</a:t>
            </a:r>
          </a:p>
        </p:txBody>
      </p:sp>
      <p:sp>
        <p:nvSpPr>
          <p:cNvPr id="15" name="TextBox 14">
            <a:extLst>
              <a:ext uri="{FF2B5EF4-FFF2-40B4-BE49-F238E27FC236}">
                <a16:creationId xmlns:a16="http://schemas.microsoft.com/office/drawing/2014/main" id="{572E1421-5BB4-73CB-D5D6-D50F48D52BDF}"/>
              </a:ext>
            </a:extLst>
          </p:cNvPr>
          <p:cNvSpPr txBox="1"/>
          <p:nvPr/>
        </p:nvSpPr>
        <p:spPr>
          <a:xfrm>
            <a:off x="7184571" y="2831620"/>
            <a:ext cx="464765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your propellant of choice is here you can just select it. If not select “Use Periodic Table (mixtures)” and proceed to next slide</a:t>
            </a:r>
          </a:p>
          <a:p>
            <a:pPr marL="285750" indent="-285750">
              <a:buFont typeface="Arial" panose="020B0604020202020204" pitchFamily="34" charset="0"/>
              <a:buChar char="•"/>
            </a:pPr>
            <a:r>
              <a:rPr lang="en-US" dirty="0"/>
              <a:t>Oxidizer does have a “None” option, but using it sometimes causes an error requiring you to use the periodic table to ensure the fuel and oxidizer are the same.</a:t>
            </a:r>
          </a:p>
        </p:txBody>
      </p:sp>
      <p:pic>
        <p:nvPicPr>
          <p:cNvPr id="19" name="Picture 18">
            <a:extLst>
              <a:ext uri="{FF2B5EF4-FFF2-40B4-BE49-F238E27FC236}">
                <a16:creationId xmlns:a16="http://schemas.microsoft.com/office/drawing/2014/main" id="{F908B692-4268-60FF-FE16-02FDD554D626}"/>
              </a:ext>
            </a:extLst>
          </p:cNvPr>
          <p:cNvPicPr>
            <a:picLocks noChangeAspect="1"/>
          </p:cNvPicPr>
          <p:nvPr/>
        </p:nvPicPr>
        <p:blipFill>
          <a:blip r:embed="rId3"/>
          <a:stretch>
            <a:fillRect/>
          </a:stretch>
        </p:blipFill>
        <p:spPr>
          <a:xfrm>
            <a:off x="359774" y="3874192"/>
            <a:ext cx="5943600" cy="2968587"/>
          </a:xfrm>
          <a:prstGeom prst="rect">
            <a:avLst/>
          </a:prstGeom>
        </p:spPr>
      </p:pic>
      <p:cxnSp>
        <p:nvCxnSpPr>
          <p:cNvPr id="21" name="Connector: Elbow 20">
            <a:extLst>
              <a:ext uri="{FF2B5EF4-FFF2-40B4-BE49-F238E27FC236}">
                <a16:creationId xmlns:a16="http://schemas.microsoft.com/office/drawing/2014/main" id="{1478C2E9-D6A8-B644-257F-FD6A487BA7F3}"/>
              </a:ext>
            </a:extLst>
          </p:cNvPr>
          <p:cNvCxnSpPr>
            <a:cxnSpLocks/>
            <a:stCxn id="15" idx="0"/>
          </p:cNvCxnSpPr>
          <p:nvPr/>
        </p:nvCxnSpPr>
        <p:spPr>
          <a:xfrm rot="16200000" flipV="1">
            <a:off x="6321483" y="-355296"/>
            <a:ext cx="836565" cy="553726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3F36D4B4-07AD-8225-8F33-76C4AD5FDD50}"/>
              </a:ext>
            </a:extLst>
          </p:cNvPr>
          <p:cNvCxnSpPr>
            <a:cxnSpLocks/>
            <a:stCxn id="15" idx="2"/>
          </p:cNvCxnSpPr>
          <p:nvPr/>
        </p:nvCxnSpPr>
        <p:spPr>
          <a:xfrm rot="5400000">
            <a:off x="5636949" y="1586027"/>
            <a:ext cx="594533" cy="714836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3E1DBCC-C8BE-60A7-4998-DC1049DC7F0C}"/>
              </a:ext>
            </a:extLst>
          </p:cNvPr>
          <p:cNvSpPr/>
          <p:nvPr/>
        </p:nvSpPr>
        <p:spPr>
          <a:xfrm>
            <a:off x="2194560" y="2983808"/>
            <a:ext cx="1140823" cy="3167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1154871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CEA (3)</a:t>
            </a:r>
          </a:p>
        </p:txBody>
      </p:sp>
      <p:pic>
        <p:nvPicPr>
          <p:cNvPr id="4" name="Picture 3">
            <a:extLst>
              <a:ext uri="{FF2B5EF4-FFF2-40B4-BE49-F238E27FC236}">
                <a16:creationId xmlns:a16="http://schemas.microsoft.com/office/drawing/2014/main" id="{46D7E034-6B05-CC75-E92E-1A4299A95B70}"/>
              </a:ext>
            </a:extLst>
          </p:cNvPr>
          <p:cNvPicPr>
            <a:picLocks noChangeAspect="1"/>
          </p:cNvPicPr>
          <p:nvPr/>
        </p:nvPicPr>
        <p:blipFill>
          <a:blip r:embed="rId2"/>
          <a:stretch>
            <a:fillRect/>
          </a:stretch>
        </p:blipFill>
        <p:spPr>
          <a:xfrm>
            <a:off x="409303" y="1243150"/>
            <a:ext cx="4572000" cy="3069148"/>
          </a:xfrm>
          <a:prstGeom prst="rect">
            <a:avLst/>
          </a:prstGeom>
        </p:spPr>
      </p:pic>
      <p:sp>
        <p:nvSpPr>
          <p:cNvPr id="5" name="TextBox 4">
            <a:extLst>
              <a:ext uri="{FF2B5EF4-FFF2-40B4-BE49-F238E27FC236}">
                <a16:creationId xmlns:a16="http://schemas.microsoft.com/office/drawing/2014/main" id="{AFEB5FA8-98CB-E1F2-9131-AE017412F7E8}"/>
              </a:ext>
            </a:extLst>
          </p:cNvPr>
          <p:cNvSpPr txBox="1"/>
          <p:nvPr/>
        </p:nvSpPr>
        <p:spPr>
          <a:xfrm>
            <a:off x="409303" y="857257"/>
            <a:ext cx="4737464" cy="369332"/>
          </a:xfrm>
          <a:prstGeom prst="rect">
            <a:avLst/>
          </a:prstGeom>
          <a:noFill/>
        </p:spPr>
        <p:txBody>
          <a:bodyPr wrap="square" rtlCol="0">
            <a:spAutoFit/>
          </a:bodyPr>
          <a:lstStyle/>
          <a:p>
            <a:r>
              <a:rPr lang="en-US" dirty="0"/>
              <a:t>Check the elements in the propellant of interest</a:t>
            </a:r>
          </a:p>
        </p:txBody>
      </p:sp>
      <p:pic>
        <p:nvPicPr>
          <p:cNvPr id="9" name="Picture 8">
            <a:extLst>
              <a:ext uri="{FF2B5EF4-FFF2-40B4-BE49-F238E27FC236}">
                <a16:creationId xmlns:a16="http://schemas.microsoft.com/office/drawing/2014/main" id="{3565244C-FF14-C99C-2A3A-5FB2125B9F5E}"/>
              </a:ext>
            </a:extLst>
          </p:cNvPr>
          <p:cNvPicPr>
            <a:picLocks noChangeAspect="1"/>
          </p:cNvPicPr>
          <p:nvPr/>
        </p:nvPicPr>
        <p:blipFill>
          <a:blip r:embed="rId3"/>
          <a:stretch>
            <a:fillRect/>
          </a:stretch>
        </p:blipFill>
        <p:spPr>
          <a:xfrm>
            <a:off x="523603" y="4435918"/>
            <a:ext cx="4343400" cy="2036336"/>
          </a:xfrm>
          <a:prstGeom prst="rect">
            <a:avLst/>
          </a:prstGeom>
        </p:spPr>
      </p:pic>
      <p:sp>
        <p:nvSpPr>
          <p:cNvPr id="10" name="Arrow: Right 9">
            <a:extLst>
              <a:ext uri="{FF2B5EF4-FFF2-40B4-BE49-F238E27FC236}">
                <a16:creationId xmlns:a16="http://schemas.microsoft.com/office/drawing/2014/main" id="{9D485221-8FD3-9874-6516-EDFB69B16873}"/>
              </a:ext>
            </a:extLst>
          </p:cNvPr>
          <p:cNvSpPr/>
          <p:nvPr/>
        </p:nvSpPr>
        <p:spPr>
          <a:xfrm>
            <a:off x="5146767" y="2997615"/>
            <a:ext cx="627016" cy="444137"/>
          </a:xfrm>
          <a:prstGeom prst="rightArrow">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1" name="Arrow: Right 10">
            <a:extLst>
              <a:ext uri="{FF2B5EF4-FFF2-40B4-BE49-F238E27FC236}">
                <a16:creationId xmlns:a16="http://schemas.microsoft.com/office/drawing/2014/main" id="{7083C0D1-DD3C-F807-784F-4F1704148C20}"/>
              </a:ext>
            </a:extLst>
          </p:cNvPr>
          <p:cNvSpPr/>
          <p:nvPr/>
        </p:nvSpPr>
        <p:spPr>
          <a:xfrm>
            <a:off x="5124495" y="5232017"/>
            <a:ext cx="627016" cy="444137"/>
          </a:xfrm>
          <a:prstGeom prst="rightArrow">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13" name="Picture 12">
            <a:extLst>
              <a:ext uri="{FF2B5EF4-FFF2-40B4-BE49-F238E27FC236}">
                <a16:creationId xmlns:a16="http://schemas.microsoft.com/office/drawing/2014/main" id="{44ED347C-B4D8-04CC-1DD9-0C929B86EF5D}"/>
              </a:ext>
            </a:extLst>
          </p:cNvPr>
          <p:cNvPicPr>
            <a:picLocks noChangeAspect="1"/>
          </p:cNvPicPr>
          <p:nvPr/>
        </p:nvPicPr>
        <p:blipFill>
          <a:blip r:embed="rId4"/>
          <a:stretch>
            <a:fillRect/>
          </a:stretch>
        </p:blipFill>
        <p:spPr>
          <a:xfrm>
            <a:off x="5930537" y="4025129"/>
            <a:ext cx="5943600" cy="2567003"/>
          </a:xfrm>
          <a:prstGeom prst="rect">
            <a:avLst/>
          </a:prstGeom>
        </p:spPr>
      </p:pic>
      <p:sp>
        <p:nvSpPr>
          <p:cNvPr id="16" name="TextBox 15">
            <a:extLst>
              <a:ext uri="{FF2B5EF4-FFF2-40B4-BE49-F238E27FC236}">
                <a16:creationId xmlns:a16="http://schemas.microsoft.com/office/drawing/2014/main" id="{5F865159-37C6-4D46-A625-00493B7300AC}"/>
              </a:ext>
            </a:extLst>
          </p:cNvPr>
          <p:cNvSpPr txBox="1"/>
          <p:nvPr/>
        </p:nvSpPr>
        <p:spPr>
          <a:xfrm>
            <a:off x="5930537" y="1968959"/>
            <a:ext cx="6043749" cy="369332"/>
          </a:xfrm>
          <a:prstGeom prst="rect">
            <a:avLst/>
          </a:prstGeom>
          <a:noFill/>
        </p:spPr>
        <p:txBody>
          <a:bodyPr wrap="square" rtlCol="0">
            <a:spAutoFit/>
          </a:bodyPr>
          <a:lstStyle/>
          <a:p>
            <a:r>
              <a:rPr lang="en-US" dirty="0"/>
              <a:t>Select the desired chemicals</a:t>
            </a:r>
          </a:p>
        </p:txBody>
      </p:sp>
      <p:pic>
        <p:nvPicPr>
          <p:cNvPr id="6" name="Picture 5">
            <a:extLst>
              <a:ext uri="{FF2B5EF4-FFF2-40B4-BE49-F238E27FC236}">
                <a16:creationId xmlns:a16="http://schemas.microsoft.com/office/drawing/2014/main" id="{E6050409-2AFD-5651-213D-C8C244784F7E}"/>
              </a:ext>
            </a:extLst>
          </p:cNvPr>
          <p:cNvPicPr>
            <a:picLocks noChangeAspect="1"/>
          </p:cNvPicPr>
          <p:nvPr/>
        </p:nvPicPr>
        <p:blipFill>
          <a:blip r:embed="rId5"/>
          <a:stretch>
            <a:fillRect/>
          </a:stretch>
        </p:blipFill>
        <p:spPr>
          <a:xfrm>
            <a:off x="5930536" y="2480183"/>
            <a:ext cx="5943600" cy="1425418"/>
          </a:xfrm>
          <a:prstGeom prst="rect">
            <a:avLst/>
          </a:prstGeom>
        </p:spPr>
      </p:pic>
    </p:spTree>
    <p:extLst>
      <p:ext uri="{BB962C8B-B14F-4D97-AF65-F5344CB8AC3E}">
        <p14:creationId xmlns:p14="http://schemas.microsoft.com/office/powerpoint/2010/main" val="2857903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CEA (4)</a:t>
            </a:r>
          </a:p>
        </p:txBody>
      </p:sp>
      <p:pic>
        <p:nvPicPr>
          <p:cNvPr id="6" name="Picture 5">
            <a:extLst>
              <a:ext uri="{FF2B5EF4-FFF2-40B4-BE49-F238E27FC236}">
                <a16:creationId xmlns:a16="http://schemas.microsoft.com/office/drawing/2014/main" id="{2836ED78-0E58-209B-925D-5344CC5CAD0B}"/>
              </a:ext>
            </a:extLst>
          </p:cNvPr>
          <p:cNvPicPr>
            <a:picLocks noChangeAspect="1"/>
          </p:cNvPicPr>
          <p:nvPr/>
        </p:nvPicPr>
        <p:blipFill>
          <a:blip r:embed="rId2"/>
          <a:stretch>
            <a:fillRect/>
          </a:stretch>
        </p:blipFill>
        <p:spPr>
          <a:xfrm>
            <a:off x="365080" y="885727"/>
            <a:ext cx="5029200" cy="2155322"/>
          </a:xfrm>
          <a:prstGeom prst="rect">
            <a:avLst/>
          </a:prstGeom>
        </p:spPr>
      </p:pic>
      <p:cxnSp>
        <p:nvCxnSpPr>
          <p:cNvPr id="12" name="Straight Arrow Connector 11">
            <a:extLst>
              <a:ext uri="{FF2B5EF4-FFF2-40B4-BE49-F238E27FC236}">
                <a16:creationId xmlns:a16="http://schemas.microsoft.com/office/drawing/2014/main" id="{81F858FA-18C8-A196-BB60-81E01A87C76E}"/>
              </a:ext>
            </a:extLst>
          </p:cNvPr>
          <p:cNvCxnSpPr/>
          <p:nvPr/>
        </p:nvCxnSpPr>
        <p:spPr>
          <a:xfrm flipH="1">
            <a:off x="4858293" y="2544586"/>
            <a:ext cx="14194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387EA5-24A4-375B-FF65-E8609FD07D13}"/>
              </a:ext>
            </a:extLst>
          </p:cNvPr>
          <p:cNvSpPr txBox="1"/>
          <p:nvPr/>
        </p:nvSpPr>
        <p:spPr>
          <a:xfrm>
            <a:off x="6277791" y="2009803"/>
            <a:ext cx="2960914" cy="1200329"/>
          </a:xfrm>
          <a:prstGeom prst="rect">
            <a:avLst/>
          </a:prstGeom>
          <a:noFill/>
        </p:spPr>
        <p:txBody>
          <a:bodyPr wrap="square" rtlCol="0">
            <a:spAutoFit/>
          </a:bodyPr>
          <a:lstStyle/>
          <a:p>
            <a:r>
              <a:rPr lang="en-US" dirty="0"/>
              <a:t>Can be used if you want to add something else, such as radiation seed carbon or entrained uranium</a:t>
            </a:r>
          </a:p>
        </p:txBody>
      </p:sp>
      <p:pic>
        <p:nvPicPr>
          <p:cNvPr id="17" name="Picture 16">
            <a:extLst>
              <a:ext uri="{FF2B5EF4-FFF2-40B4-BE49-F238E27FC236}">
                <a16:creationId xmlns:a16="http://schemas.microsoft.com/office/drawing/2014/main" id="{C2B91F24-0E37-608B-386A-57948B4DA3FA}"/>
              </a:ext>
            </a:extLst>
          </p:cNvPr>
          <p:cNvPicPr>
            <a:picLocks noChangeAspect="1"/>
          </p:cNvPicPr>
          <p:nvPr/>
        </p:nvPicPr>
        <p:blipFill>
          <a:blip r:embed="rId3"/>
          <a:stretch>
            <a:fillRect/>
          </a:stretch>
        </p:blipFill>
        <p:spPr>
          <a:xfrm>
            <a:off x="365080" y="3149541"/>
            <a:ext cx="5029200" cy="1788276"/>
          </a:xfrm>
          <a:prstGeom prst="rect">
            <a:avLst/>
          </a:prstGeom>
        </p:spPr>
      </p:pic>
      <p:cxnSp>
        <p:nvCxnSpPr>
          <p:cNvPr id="18" name="Straight Arrow Connector 17">
            <a:extLst>
              <a:ext uri="{FF2B5EF4-FFF2-40B4-BE49-F238E27FC236}">
                <a16:creationId xmlns:a16="http://schemas.microsoft.com/office/drawing/2014/main" id="{388451DD-C7E2-E1B0-498F-EC1F9C2912A3}"/>
              </a:ext>
            </a:extLst>
          </p:cNvPr>
          <p:cNvCxnSpPr>
            <a:cxnSpLocks/>
            <a:stCxn id="19" idx="1"/>
          </p:cNvCxnSpPr>
          <p:nvPr/>
        </p:nvCxnSpPr>
        <p:spPr>
          <a:xfrm flipH="1">
            <a:off x="3508467" y="4584645"/>
            <a:ext cx="2133600" cy="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37A64F-9014-D155-8217-C4B05611013D}"/>
              </a:ext>
            </a:extLst>
          </p:cNvPr>
          <p:cNvSpPr txBox="1"/>
          <p:nvPr/>
        </p:nvSpPr>
        <p:spPr>
          <a:xfrm>
            <a:off x="5642067" y="4122980"/>
            <a:ext cx="2960914" cy="923330"/>
          </a:xfrm>
          <a:prstGeom prst="rect">
            <a:avLst/>
          </a:prstGeom>
          <a:noFill/>
        </p:spPr>
        <p:txBody>
          <a:bodyPr wrap="square" rtlCol="0">
            <a:spAutoFit/>
          </a:bodyPr>
          <a:lstStyle/>
          <a:p>
            <a:r>
              <a:rPr lang="en-US" dirty="0"/>
              <a:t>If you set one of the compounds to 0, it will remove it from the list</a:t>
            </a:r>
          </a:p>
        </p:txBody>
      </p:sp>
      <p:sp>
        <p:nvSpPr>
          <p:cNvPr id="24" name="TextBox 23">
            <a:extLst>
              <a:ext uri="{FF2B5EF4-FFF2-40B4-BE49-F238E27FC236}">
                <a16:creationId xmlns:a16="http://schemas.microsoft.com/office/drawing/2014/main" id="{97672686-06BB-B977-1092-B19E6A88340A}"/>
              </a:ext>
            </a:extLst>
          </p:cNvPr>
          <p:cNvSpPr txBox="1"/>
          <p:nvPr/>
        </p:nvSpPr>
        <p:spPr>
          <a:xfrm>
            <a:off x="5556069" y="5741097"/>
            <a:ext cx="2960914" cy="369332"/>
          </a:xfrm>
          <a:prstGeom prst="rect">
            <a:avLst/>
          </a:prstGeom>
          <a:noFill/>
        </p:spPr>
        <p:txBody>
          <a:bodyPr wrap="square" rtlCol="0">
            <a:spAutoFit/>
          </a:bodyPr>
          <a:lstStyle/>
          <a:p>
            <a:r>
              <a:rPr lang="en-US" dirty="0"/>
              <a:t>Don’t worry about this screen</a:t>
            </a:r>
          </a:p>
        </p:txBody>
      </p:sp>
      <p:pic>
        <p:nvPicPr>
          <p:cNvPr id="4" name="Picture 3">
            <a:extLst>
              <a:ext uri="{FF2B5EF4-FFF2-40B4-BE49-F238E27FC236}">
                <a16:creationId xmlns:a16="http://schemas.microsoft.com/office/drawing/2014/main" id="{A3679584-13C7-E79E-D2A4-FCCF11F9F759}"/>
              </a:ext>
            </a:extLst>
          </p:cNvPr>
          <p:cNvPicPr>
            <a:picLocks noChangeAspect="1"/>
          </p:cNvPicPr>
          <p:nvPr/>
        </p:nvPicPr>
        <p:blipFill>
          <a:blip r:embed="rId4"/>
          <a:stretch>
            <a:fillRect/>
          </a:stretch>
        </p:blipFill>
        <p:spPr>
          <a:xfrm>
            <a:off x="365080" y="5046310"/>
            <a:ext cx="5029200" cy="1731981"/>
          </a:xfrm>
          <a:prstGeom prst="rect">
            <a:avLst/>
          </a:prstGeom>
        </p:spPr>
      </p:pic>
      <p:sp>
        <p:nvSpPr>
          <p:cNvPr id="5" name="Rectangle 4">
            <a:extLst>
              <a:ext uri="{FF2B5EF4-FFF2-40B4-BE49-F238E27FC236}">
                <a16:creationId xmlns:a16="http://schemas.microsoft.com/office/drawing/2014/main" id="{7A8C62B3-6D32-F71D-CE70-2B0CF6C76750}"/>
              </a:ext>
            </a:extLst>
          </p:cNvPr>
          <p:cNvSpPr/>
          <p:nvPr/>
        </p:nvSpPr>
        <p:spPr>
          <a:xfrm>
            <a:off x="2331040" y="6244045"/>
            <a:ext cx="548640" cy="3222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1451531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CEA (5)</a:t>
            </a:r>
          </a:p>
        </p:txBody>
      </p:sp>
      <p:pic>
        <p:nvPicPr>
          <p:cNvPr id="4" name="Picture 3">
            <a:extLst>
              <a:ext uri="{FF2B5EF4-FFF2-40B4-BE49-F238E27FC236}">
                <a16:creationId xmlns:a16="http://schemas.microsoft.com/office/drawing/2014/main" id="{911A3CAE-E11E-CD16-5345-B4045C1AA214}"/>
              </a:ext>
            </a:extLst>
          </p:cNvPr>
          <p:cNvPicPr>
            <a:picLocks noChangeAspect="1"/>
          </p:cNvPicPr>
          <p:nvPr/>
        </p:nvPicPr>
        <p:blipFill>
          <a:blip r:embed="rId2"/>
          <a:stretch>
            <a:fillRect/>
          </a:stretch>
        </p:blipFill>
        <p:spPr>
          <a:xfrm>
            <a:off x="1036447" y="1306287"/>
            <a:ext cx="6895156" cy="4828086"/>
          </a:xfrm>
          <a:prstGeom prst="rect">
            <a:avLst/>
          </a:prstGeom>
        </p:spPr>
      </p:pic>
      <p:sp>
        <p:nvSpPr>
          <p:cNvPr id="5" name="Rectangle 4">
            <a:extLst>
              <a:ext uri="{FF2B5EF4-FFF2-40B4-BE49-F238E27FC236}">
                <a16:creationId xmlns:a16="http://schemas.microsoft.com/office/drawing/2014/main" id="{E01BB50B-1B8C-2658-BEF0-665124C2BA3B}"/>
              </a:ext>
            </a:extLst>
          </p:cNvPr>
          <p:cNvSpPr/>
          <p:nvPr/>
        </p:nvSpPr>
        <p:spPr>
          <a:xfrm>
            <a:off x="4232366" y="3718560"/>
            <a:ext cx="914400" cy="2786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7" name="TextBox 6">
            <a:extLst>
              <a:ext uri="{FF2B5EF4-FFF2-40B4-BE49-F238E27FC236}">
                <a16:creationId xmlns:a16="http://schemas.microsoft.com/office/drawing/2014/main" id="{431C44CF-CB6A-39E9-9EAB-DD73EE592388}"/>
              </a:ext>
            </a:extLst>
          </p:cNvPr>
          <p:cNvSpPr txBox="1"/>
          <p:nvPr/>
        </p:nvSpPr>
        <p:spPr>
          <a:xfrm>
            <a:off x="8247017" y="1863634"/>
            <a:ext cx="2664823" cy="1477328"/>
          </a:xfrm>
          <a:prstGeom prst="rect">
            <a:avLst/>
          </a:prstGeom>
          <a:noFill/>
        </p:spPr>
        <p:txBody>
          <a:bodyPr wrap="square" rtlCol="0">
            <a:spAutoFit/>
          </a:bodyPr>
          <a:lstStyle/>
          <a:p>
            <a:r>
              <a:rPr lang="en-US" dirty="0"/>
              <a:t>If your Fuel and Oxidizer are the same, you can put any number here. Otherwise you will need to do the required math.</a:t>
            </a:r>
          </a:p>
        </p:txBody>
      </p:sp>
      <p:cxnSp>
        <p:nvCxnSpPr>
          <p:cNvPr id="9" name="Connector: Elbow 8">
            <a:extLst>
              <a:ext uri="{FF2B5EF4-FFF2-40B4-BE49-F238E27FC236}">
                <a16:creationId xmlns:a16="http://schemas.microsoft.com/office/drawing/2014/main" id="{82488C56-BB9C-E09E-AEB0-0AF96F73A040}"/>
              </a:ext>
            </a:extLst>
          </p:cNvPr>
          <p:cNvCxnSpPr>
            <a:stCxn id="7" idx="1"/>
            <a:endCxn id="5" idx="0"/>
          </p:cNvCxnSpPr>
          <p:nvPr/>
        </p:nvCxnSpPr>
        <p:spPr>
          <a:xfrm rot="10800000" flipV="1">
            <a:off x="4689567" y="2602298"/>
            <a:ext cx="3557451" cy="111626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895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CEA (6)</a:t>
            </a:r>
          </a:p>
        </p:txBody>
      </p:sp>
      <p:pic>
        <p:nvPicPr>
          <p:cNvPr id="6" name="Picture 5">
            <a:extLst>
              <a:ext uri="{FF2B5EF4-FFF2-40B4-BE49-F238E27FC236}">
                <a16:creationId xmlns:a16="http://schemas.microsoft.com/office/drawing/2014/main" id="{FFA53E0E-F328-96C3-4987-9C6AC4886542}"/>
              </a:ext>
            </a:extLst>
          </p:cNvPr>
          <p:cNvPicPr>
            <a:picLocks noChangeAspect="1"/>
          </p:cNvPicPr>
          <p:nvPr/>
        </p:nvPicPr>
        <p:blipFill>
          <a:blip r:embed="rId2"/>
          <a:stretch>
            <a:fillRect/>
          </a:stretch>
        </p:blipFill>
        <p:spPr>
          <a:xfrm>
            <a:off x="71455" y="1278233"/>
            <a:ext cx="5486400" cy="3715247"/>
          </a:xfrm>
          <a:prstGeom prst="rect">
            <a:avLst/>
          </a:prstGeom>
        </p:spPr>
      </p:pic>
      <p:pic>
        <p:nvPicPr>
          <p:cNvPr id="13" name="Picture 12">
            <a:extLst>
              <a:ext uri="{FF2B5EF4-FFF2-40B4-BE49-F238E27FC236}">
                <a16:creationId xmlns:a16="http://schemas.microsoft.com/office/drawing/2014/main" id="{48CD5947-3616-8AA2-6988-363A7E5FD374}"/>
              </a:ext>
            </a:extLst>
          </p:cNvPr>
          <p:cNvPicPr>
            <a:picLocks noChangeAspect="1"/>
          </p:cNvPicPr>
          <p:nvPr/>
        </p:nvPicPr>
        <p:blipFill>
          <a:blip r:embed="rId3"/>
          <a:stretch>
            <a:fillRect/>
          </a:stretch>
        </p:blipFill>
        <p:spPr>
          <a:xfrm>
            <a:off x="6096000" y="1278233"/>
            <a:ext cx="5486400" cy="4642798"/>
          </a:xfrm>
          <a:prstGeom prst="rect">
            <a:avLst/>
          </a:prstGeom>
        </p:spPr>
      </p:pic>
      <p:sp>
        <p:nvSpPr>
          <p:cNvPr id="14" name="TextBox 13">
            <a:extLst>
              <a:ext uri="{FF2B5EF4-FFF2-40B4-BE49-F238E27FC236}">
                <a16:creationId xmlns:a16="http://schemas.microsoft.com/office/drawing/2014/main" id="{77C6F737-4D5C-13CC-6400-351D62B0CC4A}"/>
              </a:ext>
            </a:extLst>
          </p:cNvPr>
          <p:cNvSpPr txBox="1"/>
          <p:nvPr/>
        </p:nvSpPr>
        <p:spPr>
          <a:xfrm>
            <a:off x="71455" y="5146766"/>
            <a:ext cx="5486400" cy="646331"/>
          </a:xfrm>
          <a:prstGeom prst="rect">
            <a:avLst/>
          </a:prstGeom>
          <a:noFill/>
        </p:spPr>
        <p:txBody>
          <a:bodyPr wrap="square" rtlCol="0">
            <a:spAutoFit/>
          </a:bodyPr>
          <a:lstStyle/>
          <a:p>
            <a:r>
              <a:rPr lang="en-US" dirty="0"/>
              <a:t>Determines your nozzle size. CEA doesn’t do nozzle efficiency so there is no way to influence shape.</a:t>
            </a:r>
          </a:p>
        </p:txBody>
      </p:sp>
      <p:sp>
        <p:nvSpPr>
          <p:cNvPr id="15" name="Rectangle 14">
            <a:extLst>
              <a:ext uri="{FF2B5EF4-FFF2-40B4-BE49-F238E27FC236}">
                <a16:creationId xmlns:a16="http://schemas.microsoft.com/office/drawing/2014/main" id="{DEC8EF12-5F2E-FDCF-00B2-05E08F7E63DC}"/>
              </a:ext>
            </a:extLst>
          </p:cNvPr>
          <p:cNvSpPr/>
          <p:nvPr/>
        </p:nvSpPr>
        <p:spPr>
          <a:xfrm>
            <a:off x="8839200" y="2865117"/>
            <a:ext cx="1950720" cy="2002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0" name="TextBox 19">
            <a:extLst>
              <a:ext uri="{FF2B5EF4-FFF2-40B4-BE49-F238E27FC236}">
                <a16:creationId xmlns:a16="http://schemas.microsoft.com/office/drawing/2014/main" id="{855F16AA-E82F-2AD0-FF42-792FEE834250}"/>
              </a:ext>
            </a:extLst>
          </p:cNvPr>
          <p:cNvSpPr txBox="1"/>
          <p:nvPr/>
        </p:nvSpPr>
        <p:spPr>
          <a:xfrm>
            <a:off x="7019108" y="5961965"/>
            <a:ext cx="4101737" cy="923330"/>
          </a:xfrm>
          <a:prstGeom prst="rect">
            <a:avLst/>
          </a:prstGeom>
          <a:noFill/>
        </p:spPr>
        <p:txBody>
          <a:bodyPr wrap="square" rtlCol="0">
            <a:spAutoFit/>
          </a:bodyPr>
          <a:lstStyle/>
          <a:p>
            <a:r>
              <a:rPr lang="en-US" dirty="0"/>
              <a:t>1 – freezes at chamber condition</a:t>
            </a:r>
          </a:p>
          <a:p>
            <a:r>
              <a:rPr lang="en-US" dirty="0"/>
              <a:t>2 – equilibrium up to throat than freezes</a:t>
            </a:r>
          </a:p>
          <a:p>
            <a:r>
              <a:rPr lang="en-US" dirty="0"/>
              <a:t>3-5 Seem to be inactive legacy code </a:t>
            </a:r>
          </a:p>
        </p:txBody>
      </p:sp>
      <p:cxnSp>
        <p:nvCxnSpPr>
          <p:cNvPr id="42" name="Connector: Elbow 41">
            <a:extLst>
              <a:ext uri="{FF2B5EF4-FFF2-40B4-BE49-F238E27FC236}">
                <a16:creationId xmlns:a16="http://schemas.microsoft.com/office/drawing/2014/main" id="{768BD19F-D321-0FD8-325D-C3F21BD567A4}"/>
              </a:ext>
            </a:extLst>
          </p:cNvPr>
          <p:cNvCxnSpPr>
            <a:stCxn id="20" idx="3"/>
          </p:cNvCxnSpPr>
          <p:nvPr/>
        </p:nvCxnSpPr>
        <p:spPr>
          <a:xfrm flipV="1">
            <a:off x="11120845" y="3248297"/>
            <a:ext cx="121921" cy="317533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96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CEA (7)</a:t>
            </a:r>
          </a:p>
        </p:txBody>
      </p:sp>
      <p:pic>
        <p:nvPicPr>
          <p:cNvPr id="6" name="Picture 5">
            <a:extLst>
              <a:ext uri="{FF2B5EF4-FFF2-40B4-BE49-F238E27FC236}">
                <a16:creationId xmlns:a16="http://schemas.microsoft.com/office/drawing/2014/main" id="{FFA53E0E-F328-96C3-4987-9C6AC4886542}"/>
              </a:ext>
            </a:extLst>
          </p:cNvPr>
          <p:cNvPicPr>
            <a:picLocks noChangeAspect="1"/>
          </p:cNvPicPr>
          <p:nvPr/>
        </p:nvPicPr>
        <p:blipFill>
          <a:blip r:embed="rId2"/>
          <a:stretch>
            <a:fillRect/>
          </a:stretch>
        </p:blipFill>
        <p:spPr>
          <a:xfrm>
            <a:off x="71455" y="1278233"/>
            <a:ext cx="5486400" cy="3715247"/>
          </a:xfrm>
          <a:prstGeom prst="rect">
            <a:avLst/>
          </a:prstGeom>
        </p:spPr>
      </p:pic>
      <p:pic>
        <p:nvPicPr>
          <p:cNvPr id="13" name="Picture 12">
            <a:extLst>
              <a:ext uri="{FF2B5EF4-FFF2-40B4-BE49-F238E27FC236}">
                <a16:creationId xmlns:a16="http://schemas.microsoft.com/office/drawing/2014/main" id="{48CD5947-3616-8AA2-6988-363A7E5FD374}"/>
              </a:ext>
            </a:extLst>
          </p:cNvPr>
          <p:cNvPicPr>
            <a:picLocks noChangeAspect="1"/>
          </p:cNvPicPr>
          <p:nvPr/>
        </p:nvPicPr>
        <p:blipFill>
          <a:blip r:embed="rId3"/>
          <a:stretch>
            <a:fillRect/>
          </a:stretch>
        </p:blipFill>
        <p:spPr>
          <a:xfrm>
            <a:off x="6096000" y="1278233"/>
            <a:ext cx="5486400" cy="4642798"/>
          </a:xfrm>
          <a:prstGeom prst="rect">
            <a:avLst/>
          </a:prstGeom>
        </p:spPr>
      </p:pic>
      <p:sp>
        <p:nvSpPr>
          <p:cNvPr id="14" name="TextBox 13">
            <a:extLst>
              <a:ext uri="{FF2B5EF4-FFF2-40B4-BE49-F238E27FC236}">
                <a16:creationId xmlns:a16="http://schemas.microsoft.com/office/drawing/2014/main" id="{77C6F737-4D5C-13CC-6400-351D62B0CC4A}"/>
              </a:ext>
            </a:extLst>
          </p:cNvPr>
          <p:cNvSpPr txBox="1"/>
          <p:nvPr/>
        </p:nvSpPr>
        <p:spPr>
          <a:xfrm>
            <a:off x="71455" y="5146766"/>
            <a:ext cx="5486400" cy="646331"/>
          </a:xfrm>
          <a:prstGeom prst="rect">
            <a:avLst/>
          </a:prstGeom>
          <a:noFill/>
        </p:spPr>
        <p:txBody>
          <a:bodyPr wrap="square" rtlCol="0">
            <a:spAutoFit/>
          </a:bodyPr>
          <a:lstStyle/>
          <a:p>
            <a:r>
              <a:rPr lang="en-US" dirty="0"/>
              <a:t>Determines your nozzle size. CEA doesn’t do nozzle efficiency so there is no way to influence shape.</a:t>
            </a:r>
          </a:p>
        </p:txBody>
      </p:sp>
      <p:sp>
        <p:nvSpPr>
          <p:cNvPr id="15" name="Rectangle 14">
            <a:extLst>
              <a:ext uri="{FF2B5EF4-FFF2-40B4-BE49-F238E27FC236}">
                <a16:creationId xmlns:a16="http://schemas.microsoft.com/office/drawing/2014/main" id="{DEC8EF12-5F2E-FDCF-00B2-05E08F7E63DC}"/>
              </a:ext>
            </a:extLst>
          </p:cNvPr>
          <p:cNvSpPr/>
          <p:nvPr/>
        </p:nvSpPr>
        <p:spPr>
          <a:xfrm>
            <a:off x="8839200" y="2865117"/>
            <a:ext cx="1950720" cy="2002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0" name="TextBox 19">
            <a:extLst>
              <a:ext uri="{FF2B5EF4-FFF2-40B4-BE49-F238E27FC236}">
                <a16:creationId xmlns:a16="http://schemas.microsoft.com/office/drawing/2014/main" id="{855F16AA-E82F-2AD0-FF42-792FEE834250}"/>
              </a:ext>
            </a:extLst>
          </p:cNvPr>
          <p:cNvSpPr txBox="1"/>
          <p:nvPr/>
        </p:nvSpPr>
        <p:spPr>
          <a:xfrm>
            <a:off x="7019108" y="5961965"/>
            <a:ext cx="4101737" cy="923330"/>
          </a:xfrm>
          <a:prstGeom prst="rect">
            <a:avLst/>
          </a:prstGeom>
          <a:noFill/>
        </p:spPr>
        <p:txBody>
          <a:bodyPr wrap="square" rtlCol="0">
            <a:spAutoFit/>
          </a:bodyPr>
          <a:lstStyle/>
          <a:p>
            <a:r>
              <a:rPr lang="en-US" dirty="0"/>
              <a:t>1 – freezes at chamber condition</a:t>
            </a:r>
          </a:p>
          <a:p>
            <a:r>
              <a:rPr lang="en-US" dirty="0"/>
              <a:t>2 – equilibrium up to throat than freezes</a:t>
            </a:r>
          </a:p>
          <a:p>
            <a:r>
              <a:rPr lang="en-US" dirty="0"/>
              <a:t>3-5 Seem to be inactive legacy code </a:t>
            </a:r>
          </a:p>
        </p:txBody>
      </p:sp>
      <p:cxnSp>
        <p:nvCxnSpPr>
          <p:cNvPr id="42" name="Connector: Elbow 41">
            <a:extLst>
              <a:ext uri="{FF2B5EF4-FFF2-40B4-BE49-F238E27FC236}">
                <a16:creationId xmlns:a16="http://schemas.microsoft.com/office/drawing/2014/main" id="{768BD19F-D321-0FD8-325D-C3F21BD567A4}"/>
              </a:ext>
            </a:extLst>
          </p:cNvPr>
          <p:cNvCxnSpPr>
            <a:stCxn id="20" idx="3"/>
          </p:cNvCxnSpPr>
          <p:nvPr/>
        </p:nvCxnSpPr>
        <p:spPr>
          <a:xfrm flipV="1">
            <a:off x="11120845" y="3248297"/>
            <a:ext cx="121921" cy="317533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29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CEA (8)</a:t>
            </a:r>
          </a:p>
        </p:txBody>
      </p:sp>
      <p:pic>
        <p:nvPicPr>
          <p:cNvPr id="4" name="Picture 3">
            <a:extLst>
              <a:ext uri="{FF2B5EF4-FFF2-40B4-BE49-F238E27FC236}">
                <a16:creationId xmlns:a16="http://schemas.microsoft.com/office/drawing/2014/main" id="{BA6EC2A8-4C07-5A56-4E82-2FD0D73E95ED}"/>
              </a:ext>
            </a:extLst>
          </p:cNvPr>
          <p:cNvPicPr>
            <a:picLocks noChangeAspect="1"/>
          </p:cNvPicPr>
          <p:nvPr/>
        </p:nvPicPr>
        <p:blipFill>
          <a:blip r:embed="rId2"/>
          <a:stretch>
            <a:fillRect/>
          </a:stretch>
        </p:blipFill>
        <p:spPr>
          <a:xfrm>
            <a:off x="152400" y="1184366"/>
            <a:ext cx="5486400" cy="4434052"/>
          </a:xfrm>
          <a:prstGeom prst="rect">
            <a:avLst/>
          </a:prstGeom>
        </p:spPr>
      </p:pic>
      <p:sp>
        <p:nvSpPr>
          <p:cNvPr id="5" name="Rectangle 4">
            <a:extLst>
              <a:ext uri="{FF2B5EF4-FFF2-40B4-BE49-F238E27FC236}">
                <a16:creationId xmlns:a16="http://schemas.microsoft.com/office/drawing/2014/main" id="{5396A0D1-4529-E4CD-156C-AB73498CA472}"/>
              </a:ext>
            </a:extLst>
          </p:cNvPr>
          <p:cNvSpPr/>
          <p:nvPr/>
        </p:nvSpPr>
        <p:spPr>
          <a:xfrm>
            <a:off x="269966" y="4814276"/>
            <a:ext cx="1968137" cy="1915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7" name="TextBox 6">
            <a:extLst>
              <a:ext uri="{FF2B5EF4-FFF2-40B4-BE49-F238E27FC236}">
                <a16:creationId xmlns:a16="http://schemas.microsoft.com/office/drawing/2014/main" id="{080DD78C-5193-F0D9-1EEB-A584F7F62D75}"/>
              </a:ext>
            </a:extLst>
          </p:cNvPr>
          <p:cNvSpPr txBox="1"/>
          <p:nvPr/>
        </p:nvSpPr>
        <p:spPr>
          <a:xfrm>
            <a:off x="2420983" y="4049486"/>
            <a:ext cx="2751908" cy="1477328"/>
          </a:xfrm>
          <a:prstGeom prst="rect">
            <a:avLst/>
          </a:prstGeom>
          <a:noFill/>
        </p:spPr>
        <p:txBody>
          <a:bodyPr wrap="square" rtlCol="0">
            <a:spAutoFit/>
          </a:bodyPr>
          <a:lstStyle/>
          <a:p>
            <a:r>
              <a:rPr lang="en-US" dirty="0">
                <a:solidFill>
                  <a:srgbClr val="FF0000"/>
                </a:solidFill>
              </a:rPr>
              <a:t>Mass Specific </a:t>
            </a:r>
            <a:r>
              <a:rPr lang="en-US" dirty="0" err="1">
                <a:solidFill>
                  <a:srgbClr val="FF0000"/>
                </a:solidFill>
              </a:rPr>
              <a:t>Isp</a:t>
            </a:r>
            <a:r>
              <a:rPr lang="en-US" dirty="0">
                <a:solidFill>
                  <a:srgbClr val="FF0000"/>
                </a:solidFill>
              </a:rPr>
              <a:t>.</a:t>
            </a:r>
          </a:p>
          <a:p>
            <a:r>
              <a:rPr lang="en-US" dirty="0">
                <a:solidFill>
                  <a:srgbClr val="FF0000"/>
                </a:solidFill>
              </a:rPr>
              <a:t>Divide by 9.81 m/s</a:t>
            </a:r>
            <a:r>
              <a:rPr lang="en-US" baseline="30000" dirty="0">
                <a:solidFill>
                  <a:srgbClr val="FF0000"/>
                </a:solidFill>
              </a:rPr>
              <a:t>2</a:t>
            </a:r>
            <a:r>
              <a:rPr lang="en-US" dirty="0">
                <a:solidFill>
                  <a:srgbClr val="FF0000"/>
                </a:solidFill>
              </a:rPr>
              <a:t> to get weight specific </a:t>
            </a:r>
            <a:r>
              <a:rPr lang="en-US" dirty="0" err="1">
                <a:solidFill>
                  <a:srgbClr val="FF0000"/>
                </a:solidFill>
              </a:rPr>
              <a:t>Isp</a:t>
            </a:r>
            <a:r>
              <a:rPr lang="en-US" dirty="0">
                <a:solidFill>
                  <a:srgbClr val="FF0000"/>
                </a:solidFill>
              </a:rPr>
              <a:t>.</a:t>
            </a:r>
          </a:p>
          <a:p>
            <a:endParaRPr lang="en-US" dirty="0">
              <a:solidFill>
                <a:srgbClr val="FF0000"/>
              </a:solidFill>
            </a:endParaRPr>
          </a:p>
          <a:p>
            <a:r>
              <a:rPr lang="en-US" dirty="0">
                <a:solidFill>
                  <a:srgbClr val="FF0000"/>
                </a:solidFill>
              </a:rPr>
              <a:t>8728.3/9.81 = 890 s</a:t>
            </a:r>
          </a:p>
        </p:txBody>
      </p:sp>
      <p:pic>
        <p:nvPicPr>
          <p:cNvPr id="9" name="Picture 8">
            <a:extLst>
              <a:ext uri="{FF2B5EF4-FFF2-40B4-BE49-F238E27FC236}">
                <a16:creationId xmlns:a16="http://schemas.microsoft.com/office/drawing/2014/main" id="{7F0FB212-D556-D4C8-C57D-E0E0D6A4DF4E}"/>
              </a:ext>
            </a:extLst>
          </p:cNvPr>
          <p:cNvPicPr>
            <a:picLocks noChangeAspect="1"/>
          </p:cNvPicPr>
          <p:nvPr/>
        </p:nvPicPr>
        <p:blipFill>
          <a:blip r:embed="rId3"/>
          <a:stretch>
            <a:fillRect/>
          </a:stretch>
        </p:blipFill>
        <p:spPr>
          <a:xfrm>
            <a:off x="152400" y="5735983"/>
            <a:ext cx="5486400" cy="964707"/>
          </a:xfrm>
          <a:prstGeom prst="rect">
            <a:avLst/>
          </a:prstGeom>
        </p:spPr>
      </p:pic>
      <p:pic>
        <p:nvPicPr>
          <p:cNvPr id="11" name="Picture 10">
            <a:extLst>
              <a:ext uri="{FF2B5EF4-FFF2-40B4-BE49-F238E27FC236}">
                <a16:creationId xmlns:a16="http://schemas.microsoft.com/office/drawing/2014/main" id="{C3CD3785-C04C-EAA2-07C8-14981D23B572}"/>
              </a:ext>
            </a:extLst>
          </p:cNvPr>
          <p:cNvPicPr>
            <a:picLocks noChangeAspect="1"/>
          </p:cNvPicPr>
          <p:nvPr/>
        </p:nvPicPr>
        <p:blipFill>
          <a:blip r:embed="rId4"/>
          <a:stretch>
            <a:fillRect/>
          </a:stretch>
        </p:blipFill>
        <p:spPr>
          <a:xfrm>
            <a:off x="6206870" y="1184366"/>
            <a:ext cx="5486400" cy="4415302"/>
          </a:xfrm>
          <a:prstGeom prst="rect">
            <a:avLst/>
          </a:prstGeom>
        </p:spPr>
      </p:pic>
      <p:sp>
        <p:nvSpPr>
          <p:cNvPr id="12" name="Rectangle 11">
            <a:extLst>
              <a:ext uri="{FF2B5EF4-FFF2-40B4-BE49-F238E27FC236}">
                <a16:creationId xmlns:a16="http://schemas.microsoft.com/office/drawing/2014/main" id="{869EA8C9-81F3-8C6D-850E-89C821A1A39D}"/>
              </a:ext>
            </a:extLst>
          </p:cNvPr>
          <p:cNvSpPr/>
          <p:nvPr/>
        </p:nvSpPr>
        <p:spPr>
          <a:xfrm>
            <a:off x="6206870" y="4734333"/>
            <a:ext cx="1968137" cy="1915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6" name="TextBox 15">
            <a:extLst>
              <a:ext uri="{FF2B5EF4-FFF2-40B4-BE49-F238E27FC236}">
                <a16:creationId xmlns:a16="http://schemas.microsoft.com/office/drawing/2014/main" id="{898D6A3F-4678-8BBC-10F2-43AB63FD4378}"/>
              </a:ext>
            </a:extLst>
          </p:cNvPr>
          <p:cNvSpPr txBox="1"/>
          <p:nvPr/>
        </p:nvSpPr>
        <p:spPr>
          <a:xfrm>
            <a:off x="8743077" y="3914504"/>
            <a:ext cx="2377769" cy="1477328"/>
          </a:xfrm>
          <a:prstGeom prst="rect">
            <a:avLst/>
          </a:prstGeom>
          <a:noFill/>
        </p:spPr>
        <p:txBody>
          <a:bodyPr wrap="square" rtlCol="0">
            <a:spAutoFit/>
          </a:bodyPr>
          <a:lstStyle/>
          <a:p>
            <a:r>
              <a:rPr lang="en-US" dirty="0">
                <a:solidFill>
                  <a:srgbClr val="FF0000"/>
                </a:solidFill>
              </a:rPr>
              <a:t>If you select both equilibrium and frozen on the previous screen, the equilibrium is outputted first.</a:t>
            </a:r>
          </a:p>
        </p:txBody>
      </p:sp>
      <p:sp>
        <p:nvSpPr>
          <p:cNvPr id="17" name="Rectangle 16">
            <a:extLst>
              <a:ext uri="{FF2B5EF4-FFF2-40B4-BE49-F238E27FC236}">
                <a16:creationId xmlns:a16="http://schemas.microsoft.com/office/drawing/2014/main" id="{AE24EACF-E3D2-0C0D-5010-64FA144331E4}"/>
              </a:ext>
            </a:extLst>
          </p:cNvPr>
          <p:cNvSpPr/>
          <p:nvPr/>
        </p:nvSpPr>
        <p:spPr>
          <a:xfrm>
            <a:off x="6206870" y="4982527"/>
            <a:ext cx="2240444" cy="4093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8" name="Rectangle 17">
            <a:extLst>
              <a:ext uri="{FF2B5EF4-FFF2-40B4-BE49-F238E27FC236}">
                <a16:creationId xmlns:a16="http://schemas.microsoft.com/office/drawing/2014/main" id="{3C889634-9BB9-BD04-8755-389B265B75FF}"/>
              </a:ext>
            </a:extLst>
          </p:cNvPr>
          <p:cNvSpPr/>
          <p:nvPr/>
        </p:nvSpPr>
        <p:spPr>
          <a:xfrm>
            <a:off x="180539" y="5724144"/>
            <a:ext cx="2240444" cy="4763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cxnSp>
        <p:nvCxnSpPr>
          <p:cNvPr id="21" name="Connector: Elbow 20">
            <a:extLst>
              <a:ext uri="{FF2B5EF4-FFF2-40B4-BE49-F238E27FC236}">
                <a16:creationId xmlns:a16="http://schemas.microsoft.com/office/drawing/2014/main" id="{606FF36B-36B6-5B4C-6244-FFB6C8548B4B}"/>
              </a:ext>
            </a:extLst>
          </p:cNvPr>
          <p:cNvCxnSpPr>
            <a:stCxn id="18" idx="3"/>
            <a:endCxn id="17" idx="2"/>
          </p:cNvCxnSpPr>
          <p:nvPr/>
        </p:nvCxnSpPr>
        <p:spPr>
          <a:xfrm flipV="1">
            <a:off x="2420983" y="5391832"/>
            <a:ext cx="4906109" cy="570492"/>
          </a:xfrm>
          <a:prstGeom prst="bent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703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Word Of Caution</a:t>
            </a:r>
          </a:p>
        </p:txBody>
      </p:sp>
      <p:sp>
        <p:nvSpPr>
          <p:cNvPr id="4" name="Content Placeholder 3">
            <a:extLst>
              <a:ext uri="{FF2B5EF4-FFF2-40B4-BE49-F238E27FC236}">
                <a16:creationId xmlns:a16="http://schemas.microsoft.com/office/drawing/2014/main" id="{267DD82F-6AC0-7843-BFDE-05D6E3A6AAB2}"/>
              </a:ext>
            </a:extLst>
          </p:cNvPr>
          <p:cNvSpPr>
            <a:spLocks noGrp="1"/>
          </p:cNvSpPr>
          <p:nvPr>
            <p:ph idx="1"/>
          </p:nvPr>
        </p:nvSpPr>
        <p:spPr>
          <a:xfrm>
            <a:off x="685801" y="4648915"/>
            <a:ext cx="10131425" cy="1987016"/>
          </a:xfrm>
        </p:spPr>
        <p:txBody>
          <a:bodyPr>
            <a:normAutofit fontScale="92500" lnSpcReduction="10000"/>
          </a:bodyPr>
          <a:lstStyle/>
          <a:p>
            <a:r>
              <a:rPr lang="en-US" dirty="0"/>
              <a:t>RPA and CEA codes were intended for chemical combustion rockets and can cause problems for Nuclear/Solar/Electro-Thermal rockets if one does not pay attention.</a:t>
            </a:r>
          </a:p>
          <a:p>
            <a:r>
              <a:rPr lang="en-US" dirty="0"/>
              <a:t>If attempting to specify any propellant at a temperature and pressure where it would begin dissociating, </a:t>
            </a:r>
            <a:r>
              <a:rPr lang="en-US" b="1" dirty="0"/>
              <a:t>both RPA and CEA will calculate the endothermic decomposition</a:t>
            </a:r>
            <a:r>
              <a:rPr lang="en-US" dirty="0"/>
              <a:t>. This can significantly reduce the chamber temperature and your estimated performance.</a:t>
            </a:r>
          </a:p>
          <a:p>
            <a:r>
              <a:rPr lang="en-US" u="sng" dirty="0"/>
              <a:t>ALWAYS CHECK THIS IF YOU ARE WORKING WITH A PROPELLANT IN A TEMPERATURE/PRESSURE COMBINATION YOU ARE NOT FAMILIAR WITH. LOW PRESSURES AND HIGH TEMPERATURE MAKE THIS WORSE.</a:t>
            </a:r>
          </a:p>
        </p:txBody>
      </p:sp>
      <p:pic>
        <p:nvPicPr>
          <p:cNvPr id="6" name="Picture 5">
            <a:extLst>
              <a:ext uri="{FF2B5EF4-FFF2-40B4-BE49-F238E27FC236}">
                <a16:creationId xmlns:a16="http://schemas.microsoft.com/office/drawing/2014/main" id="{E6DE8C9C-5274-3385-2E62-91159918999E}"/>
              </a:ext>
            </a:extLst>
          </p:cNvPr>
          <p:cNvPicPr>
            <a:picLocks noChangeAspect="1"/>
          </p:cNvPicPr>
          <p:nvPr/>
        </p:nvPicPr>
        <p:blipFill rotWithShape="1">
          <a:blip r:embed="rId2"/>
          <a:srcRect b="29940"/>
          <a:stretch/>
        </p:blipFill>
        <p:spPr>
          <a:xfrm>
            <a:off x="6193969" y="1393492"/>
            <a:ext cx="5029200" cy="3182431"/>
          </a:xfrm>
          <a:prstGeom prst="rect">
            <a:avLst/>
          </a:prstGeom>
        </p:spPr>
      </p:pic>
      <p:pic>
        <p:nvPicPr>
          <p:cNvPr id="14" name="Picture 13">
            <a:extLst>
              <a:ext uri="{FF2B5EF4-FFF2-40B4-BE49-F238E27FC236}">
                <a16:creationId xmlns:a16="http://schemas.microsoft.com/office/drawing/2014/main" id="{EF40B1B0-35EC-AE8D-3968-292CA88BC1CD}"/>
              </a:ext>
            </a:extLst>
          </p:cNvPr>
          <p:cNvPicPr>
            <a:picLocks noChangeAspect="1"/>
          </p:cNvPicPr>
          <p:nvPr/>
        </p:nvPicPr>
        <p:blipFill rotWithShape="1">
          <a:blip r:embed="rId3"/>
          <a:srcRect t="-1" b="48600"/>
          <a:stretch/>
        </p:blipFill>
        <p:spPr>
          <a:xfrm>
            <a:off x="459519" y="1511630"/>
            <a:ext cx="5029200" cy="2353672"/>
          </a:xfrm>
          <a:prstGeom prst="rect">
            <a:avLst/>
          </a:prstGeom>
        </p:spPr>
      </p:pic>
      <p:sp>
        <p:nvSpPr>
          <p:cNvPr id="16" name="Rectangle 15">
            <a:extLst>
              <a:ext uri="{FF2B5EF4-FFF2-40B4-BE49-F238E27FC236}">
                <a16:creationId xmlns:a16="http://schemas.microsoft.com/office/drawing/2014/main" id="{CB2739DC-BA69-FEE4-EC1E-CD9EFDE28E92}"/>
              </a:ext>
            </a:extLst>
          </p:cNvPr>
          <p:cNvSpPr/>
          <p:nvPr/>
        </p:nvSpPr>
        <p:spPr>
          <a:xfrm>
            <a:off x="3178628" y="2544714"/>
            <a:ext cx="522514" cy="28750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F5E2998-1455-5B01-7A65-50F743101ECC}"/>
              </a:ext>
            </a:extLst>
          </p:cNvPr>
          <p:cNvSpPr/>
          <p:nvPr/>
        </p:nvSpPr>
        <p:spPr>
          <a:xfrm>
            <a:off x="8083158" y="2473235"/>
            <a:ext cx="522514" cy="3717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4B4BAA-489D-527C-3CDA-93586BCD30F4}"/>
              </a:ext>
            </a:extLst>
          </p:cNvPr>
          <p:cNvSpPr/>
          <p:nvPr/>
        </p:nvSpPr>
        <p:spPr>
          <a:xfrm>
            <a:off x="7112152" y="4119154"/>
            <a:ext cx="847482" cy="45676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1EE00DB-117E-BA05-A4BF-37809D502587}"/>
              </a:ext>
            </a:extLst>
          </p:cNvPr>
          <p:cNvCxnSpPr>
            <a:stCxn id="16" idx="3"/>
          </p:cNvCxnSpPr>
          <p:nvPr/>
        </p:nvCxnSpPr>
        <p:spPr>
          <a:xfrm flipV="1">
            <a:off x="3701142" y="2659107"/>
            <a:ext cx="4382016" cy="293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D62BFE-5C8B-9273-1C78-88AA07841A68}"/>
              </a:ext>
            </a:extLst>
          </p:cNvPr>
          <p:cNvSpPr txBox="1"/>
          <p:nvPr/>
        </p:nvSpPr>
        <p:spPr>
          <a:xfrm>
            <a:off x="7959634" y="2163117"/>
            <a:ext cx="2811585" cy="369332"/>
          </a:xfrm>
          <a:prstGeom prst="rect">
            <a:avLst/>
          </a:prstGeom>
          <a:noFill/>
        </p:spPr>
        <p:txBody>
          <a:bodyPr wrap="square" rtlCol="0">
            <a:spAutoFit/>
          </a:bodyPr>
          <a:lstStyle/>
          <a:p>
            <a:pPr algn="ctr"/>
            <a:r>
              <a:rPr lang="en-US" dirty="0">
                <a:solidFill>
                  <a:srgbClr val="FF0000"/>
                </a:solidFill>
              </a:rPr>
              <a:t>1000 K Drop in Temperature </a:t>
            </a:r>
          </a:p>
        </p:txBody>
      </p:sp>
      <p:sp>
        <p:nvSpPr>
          <p:cNvPr id="22" name="Rectangle 21">
            <a:extLst>
              <a:ext uri="{FF2B5EF4-FFF2-40B4-BE49-F238E27FC236}">
                <a16:creationId xmlns:a16="http://schemas.microsoft.com/office/drawing/2014/main" id="{BC66C8D5-4493-133D-BC89-8EC67EB0CC50}"/>
              </a:ext>
            </a:extLst>
          </p:cNvPr>
          <p:cNvSpPr/>
          <p:nvPr/>
        </p:nvSpPr>
        <p:spPr>
          <a:xfrm>
            <a:off x="2656114" y="2542171"/>
            <a:ext cx="522514" cy="28750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455363E4-035A-B69E-86DC-737AFE600856}"/>
              </a:ext>
            </a:extLst>
          </p:cNvPr>
          <p:cNvCxnSpPr>
            <a:stCxn id="22" idx="2"/>
            <a:endCxn id="18" idx="1"/>
          </p:cNvCxnSpPr>
          <p:nvPr/>
        </p:nvCxnSpPr>
        <p:spPr>
          <a:xfrm rot="16200000" flipH="1">
            <a:off x="4255829" y="1491215"/>
            <a:ext cx="1517865" cy="419478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68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Avoiding Decomposition Discrepancy</a:t>
            </a:r>
          </a:p>
        </p:txBody>
      </p:sp>
      <p:sp>
        <p:nvSpPr>
          <p:cNvPr id="4" name="Content Placeholder 3">
            <a:extLst>
              <a:ext uri="{FF2B5EF4-FFF2-40B4-BE49-F238E27FC236}">
                <a16:creationId xmlns:a16="http://schemas.microsoft.com/office/drawing/2014/main" id="{267DD82F-6AC0-7843-BFDE-05D6E3A6AAB2}"/>
              </a:ext>
            </a:extLst>
          </p:cNvPr>
          <p:cNvSpPr>
            <a:spLocks noGrp="1"/>
          </p:cNvSpPr>
          <p:nvPr>
            <p:ph idx="1"/>
          </p:nvPr>
        </p:nvSpPr>
        <p:spPr>
          <a:xfrm>
            <a:off x="685801" y="1066801"/>
            <a:ext cx="10131425" cy="770708"/>
          </a:xfrm>
        </p:spPr>
        <p:txBody>
          <a:bodyPr>
            <a:normAutofit/>
          </a:bodyPr>
          <a:lstStyle/>
          <a:p>
            <a:r>
              <a:rPr lang="en-US" dirty="0"/>
              <a:t>Option 1: Trial and Error guessing required inlet temperature to get desired chamber temperature</a:t>
            </a:r>
          </a:p>
          <a:p>
            <a:r>
              <a:rPr lang="en-US" dirty="0"/>
              <a:t>Option 2: Using CEA (shown herein)</a:t>
            </a:r>
          </a:p>
        </p:txBody>
      </p:sp>
      <p:pic>
        <p:nvPicPr>
          <p:cNvPr id="5" name="Picture 4">
            <a:extLst>
              <a:ext uri="{FF2B5EF4-FFF2-40B4-BE49-F238E27FC236}">
                <a16:creationId xmlns:a16="http://schemas.microsoft.com/office/drawing/2014/main" id="{30B763CB-9BE3-D635-18E9-B8008A813079}"/>
              </a:ext>
            </a:extLst>
          </p:cNvPr>
          <p:cNvPicPr>
            <a:picLocks noChangeAspect="1"/>
          </p:cNvPicPr>
          <p:nvPr/>
        </p:nvPicPr>
        <p:blipFill>
          <a:blip r:embed="rId2"/>
          <a:stretch>
            <a:fillRect/>
          </a:stretch>
        </p:blipFill>
        <p:spPr>
          <a:xfrm>
            <a:off x="408044" y="1943822"/>
            <a:ext cx="4820421" cy="4572000"/>
          </a:xfrm>
          <a:prstGeom prst="rect">
            <a:avLst/>
          </a:prstGeom>
        </p:spPr>
      </p:pic>
      <p:sp>
        <p:nvSpPr>
          <p:cNvPr id="8" name="Rectangle 7">
            <a:extLst>
              <a:ext uri="{FF2B5EF4-FFF2-40B4-BE49-F238E27FC236}">
                <a16:creationId xmlns:a16="http://schemas.microsoft.com/office/drawing/2014/main" id="{358B6721-03EB-D278-F3FC-DC3B39D0A1C9}"/>
              </a:ext>
            </a:extLst>
          </p:cNvPr>
          <p:cNvSpPr/>
          <p:nvPr/>
        </p:nvSpPr>
        <p:spPr>
          <a:xfrm>
            <a:off x="1088571" y="1952532"/>
            <a:ext cx="1219200" cy="1897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9" name="Rectangle 8">
            <a:extLst>
              <a:ext uri="{FF2B5EF4-FFF2-40B4-BE49-F238E27FC236}">
                <a16:creationId xmlns:a16="http://schemas.microsoft.com/office/drawing/2014/main" id="{07B82C65-F676-4550-0BD6-CA117DE9D5F0}"/>
              </a:ext>
            </a:extLst>
          </p:cNvPr>
          <p:cNvSpPr/>
          <p:nvPr/>
        </p:nvSpPr>
        <p:spPr>
          <a:xfrm>
            <a:off x="3078479" y="4700086"/>
            <a:ext cx="1867990" cy="1897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Rectangle 9">
            <a:extLst>
              <a:ext uri="{FF2B5EF4-FFF2-40B4-BE49-F238E27FC236}">
                <a16:creationId xmlns:a16="http://schemas.microsoft.com/office/drawing/2014/main" id="{13D99ACE-E155-018E-BEE5-CEF14611AC94}"/>
              </a:ext>
            </a:extLst>
          </p:cNvPr>
          <p:cNvSpPr/>
          <p:nvPr/>
        </p:nvSpPr>
        <p:spPr>
          <a:xfrm>
            <a:off x="3762102" y="6106520"/>
            <a:ext cx="461555" cy="1897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12" name="Picture 11">
            <a:extLst>
              <a:ext uri="{FF2B5EF4-FFF2-40B4-BE49-F238E27FC236}">
                <a16:creationId xmlns:a16="http://schemas.microsoft.com/office/drawing/2014/main" id="{E0C30265-BD3A-B9CD-A02A-86BEBC2CF511}"/>
              </a:ext>
            </a:extLst>
          </p:cNvPr>
          <p:cNvPicPr>
            <a:picLocks noChangeAspect="1"/>
          </p:cNvPicPr>
          <p:nvPr/>
        </p:nvPicPr>
        <p:blipFill>
          <a:blip r:embed="rId3"/>
          <a:stretch>
            <a:fillRect/>
          </a:stretch>
        </p:blipFill>
        <p:spPr>
          <a:xfrm>
            <a:off x="6096000" y="2239914"/>
            <a:ext cx="5811020" cy="3657600"/>
          </a:xfrm>
          <a:prstGeom prst="rect">
            <a:avLst/>
          </a:prstGeom>
        </p:spPr>
      </p:pic>
      <p:sp>
        <p:nvSpPr>
          <p:cNvPr id="13" name="TextBox 12">
            <a:extLst>
              <a:ext uri="{FF2B5EF4-FFF2-40B4-BE49-F238E27FC236}">
                <a16:creationId xmlns:a16="http://schemas.microsoft.com/office/drawing/2014/main" id="{53BACFC3-8A3F-F756-7432-CF264BF87729}"/>
              </a:ext>
            </a:extLst>
          </p:cNvPr>
          <p:cNvSpPr txBox="1"/>
          <p:nvPr/>
        </p:nvSpPr>
        <p:spPr>
          <a:xfrm>
            <a:off x="6096000" y="1862755"/>
            <a:ext cx="5811020" cy="369332"/>
          </a:xfrm>
          <a:prstGeom prst="rect">
            <a:avLst/>
          </a:prstGeom>
          <a:noFill/>
        </p:spPr>
        <p:txBody>
          <a:bodyPr wrap="square" rtlCol="0">
            <a:spAutoFit/>
          </a:bodyPr>
          <a:lstStyle/>
          <a:p>
            <a:r>
              <a:rPr lang="en-US" dirty="0"/>
              <a:t>Fill in with your desired chamber conditions</a:t>
            </a:r>
          </a:p>
        </p:txBody>
      </p:sp>
      <p:sp>
        <p:nvSpPr>
          <p:cNvPr id="15" name="Rectangle 14">
            <a:extLst>
              <a:ext uri="{FF2B5EF4-FFF2-40B4-BE49-F238E27FC236}">
                <a16:creationId xmlns:a16="http://schemas.microsoft.com/office/drawing/2014/main" id="{2124F81F-F5C9-01F6-73DF-2068DA20BB20}"/>
              </a:ext>
            </a:extLst>
          </p:cNvPr>
          <p:cNvSpPr/>
          <p:nvPr/>
        </p:nvSpPr>
        <p:spPr>
          <a:xfrm>
            <a:off x="8011886" y="5696309"/>
            <a:ext cx="1641566" cy="1897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9" name="TextBox 18">
            <a:extLst>
              <a:ext uri="{FF2B5EF4-FFF2-40B4-BE49-F238E27FC236}">
                <a16:creationId xmlns:a16="http://schemas.microsoft.com/office/drawing/2014/main" id="{D72EE037-319E-AB75-6FE6-0D85E336468E}"/>
              </a:ext>
            </a:extLst>
          </p:cNvPr>
          <p:cNvSpPr txBox="1"/>
          <p:nvPr/>
        </p:nvSpPr>
        <p:spPr>
          <a:xfrm>
            <a:off x="6831874" y="5886088"/>
            <a:ext cx="5811020" cy="646331"/>
          </a:xfrm>
          <a:prstGeom prst="rect">
            <a:avLst/>
          </a:prstGeom>
          <a:noFill/>
        </p:spPr>
        <p:txBody>
          <a:bodyPr wrap="square" rtlCol="0">
            <a:spAutoFit/>
          </a:bodyPr>
          <a:lstStyle/>
          <a:p>
            <a:r>
              <a:rPr lang="en-US" dirty="0"/>
              <a:t>Changes will not save unless you click this.</a:t>
            </a:r>
            <a:br>
              <a:rPr lang="en-US" dirty="0"/>
            </a:br>
            <a:r>
              <a:rPr lang="en-US" dirty="0"/>
              <a:t>Otherwise can navigate using the tabs up top</a:t>
            </a:r>
          </a:p>
        </p:txBody>
      </p:sp>
    </p:spTree>
    <p:extLst>
      <p:ext uri="{BB962C8B-B14F-4D97-AF65-F5344CB8AC3E}">
        <p14:creationId xmlns:p14="http://schemas.microsoft.com/office/powerpoint/2010/main" val="3863592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60CCA-04C4-9CD8-9613-93FBAA13BCF0}"/>
              </a:ext>
            </a:extLst>
          </p:cNvPr>
          <p:cNvSpPr>
            <a:spLocks noGrp="1"/>
          </p:cNvSpPr>
          <p:nvPr>
            <p:ph type="title"/>
          </p:nvPr>
        </p:nvSpPr>
        <p:spPr/>
        <p:txBody>
          <a:bodyPr/>
          <a:lstStyle/>
          <a:p>
            <a:pPr algn="ctr"/>
            <a:r>
              <a:rPr lang="en-US" sz="4400" u="sng" dirty="0"/>
              <a:t>Contents</a:t>
            </a:r>
            <a:endParaRPr lang="en-US" dirty="0"/>
          </a:p>
        </p:txBody>
      </p:sp>
      <p:sp>
        <p:nvSpPr>
          <p:cNvPr id="3" name="Content Placeholder 2">
            <a:extLst>
              <a:ext uri="{FF2B5EF4-FFF2-40B4-BE49-F238E27FC236}">
                <a16:creationId xmlns:a16="http://schemas.microsoft.com/office/drawing/2014/main" id="{DACFAD5C-122C-B1CC-A11D-B2CB79454746}"/>
              </a:ext>
            </a:extLst>
          </p:cNvPr>
          <p:cNvSpPr>
            <a:spLocks noGrp="1"/>
          </p:cNvSpPr>
          <p:nvPr>
            <p:ph idx="1"/>
          </p:nvPr>
        </p:nvSpPr>
        <p:spPr>
          <a:xfrm>
            <a:off x="755469" y="1697930"/>
            <a:ext cx="10750730" cy="4232607"/>
          </a:xfrm>
        </p:spPr>
        <p:txBody>
          <a:bodyPr>
            <a:normAutofit fontScale="92500" lnSpcReduction="10000"/>
          </a:bodyPr>
          <a:lstStyle/>
          <a:p>
            <a:r>
              <a:rPr lang="en-US" sz="2000" dirty="0"/>
              <a:t>This is intended to serve as a basic guide to using freeware available code for calculating the performance of thermal rockets. </a:t>
            </a:r>
          </a:p>
          <a:p>
            <a:endParaRPr lang="en-US" sz="2000" dirty="0"/>
          </a:p>
          <a:p>
            <a:r>
              <a:rPr lang="en-US" sz="2000" dirty="0"/>
              <a:t>The focus is on nuclear or electro thermal rockets. </a:t>
            </a:r>
          </a:p>
          <a:p>
            <a:pPr lvl="1"/>
            <a:r>
              <a:rPr lang="en-US" sz="1800" dirty="0"/>
              <a:t>Solar-thermal maybe similar, but I have not investigated this much. </a:t>
            </a:r>
          </a:p>
          <a:p>
            <a:pPr lvl="1"/>
            <a:r>
              <a:rPr lang="en-US" sz="1800" dirty="0"/>
              <a:t>A section is devoted to accounting for endothermic decomposition at high temperature and/or low temperatures in such engines.</a:t>
            </a:r>
          </a:p>
          <a:p>
            <a:endParaRPr lang="en-US" sz="2000" dirty="0"/>
          </a:p>
          <a:p>
            <a:r>
              <a:rPr lang="en-US" sz="2000" dirty="0"/>
              <a:t>An approximation methodology is provided to account for the changing chemical composition in the nozzle </a:t>
            </a:r>
          </a:p>
          <a:p>
            <a:pPr lvl="1"/>
            <a:r>
              <a:rPr lang="en-US" sz="1800" dirty="0"/>
              <a:t>Usually this requires CFD codes. NASA’s Two-Dimensional Kinetics (TDK) code is specialized for this.</a:t>
            </a:r>
          </a:p>
          <a:p>
            <a:pPr lvl="1"/>
            <a:r>
              <a:rPr lang="en-US" sz="1800" dirty="0"/>
              <a:t>These are either restrictive (as in TDK) or require specialized knowledge to properly run (general purpose CFD).</a:t>
            </a:r>
          </a:p>
        </p:txBody>
      </p:sp>
    </p:spTree>
    <p:extLst>
      <p:ext uri="{BB962C8B-B14F-4D97-AF65-F5344CB8AC3E}">
        <p14:creationId xmlns:p14="http://schemas.microsoft.com/office/powerpoint/2010/main" val="920407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9CD23BB-072D-D151-3679-747F7989918D}"/>
              </a:ext>
            </a:extLst>
          </p:cNvPr>
          <p:cNvPicPr>
            <a:picLocks noChangeAspect="1"/>
          </p:cNvPicPr>
          <p:nvPr/>
        </p:nvPicPr>
        <p:blipFill>
          <a:blip r:embed="rId2"/>
          <a:stretch>
            <a:fillRect/>
          </a:stretch>
        </p:blipFill>
        <p:spPr>
          <a:xfrm>
            <a:off x="359773" y="1066801"/>
            <a:ext cx="5943600" cy="2780482"/>
          </a:xfrm>
          <a:prstGeom prst="rect">
            <a:avLst/>
          </a:prstGeom>
        </p:spPr>
      </p:pic>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fontScale="90000"/>
          </a:bodyPr>
          <a:lstStyle/>
          <a:p>
            <a:pPr algn="ctr"/>
            <a:r>
              <a:rPr lang="en-US" sz="4400" u="sng" dirty="0"/>
              <a:t>Avoiding Decomposition Discrepancy (2)</a:t>
            </a:r>
          </a:p>
        </p:txBody>
      </p:sp>
      <p:sp>
        <p:nvSpPr>
          <p:cNvPr id="14" name="TextBox 13">
            <a:extLst>
              <a:ext uri="{FF2B5EF4-FFF2-40B4-BE49-F238E27FC236}">
                <a16:creationId xmlns:a16="http://schemas.microsoft.com/office/drawing/2014/main" id="{7BBBC1C2-EA8E-5C04-B7C7-19143F5236CE}"/>
              </a:ext>
            </a:extLst>
          </p:cNvPr>
          <p:cNvSpPr txBox="1"/>
          <p:nvPr/>
        </p:nvSpPr>
        <p:spPr>
          <a:xfrm>
            <a:off x="3291726" y="2961696"/>
            <a:ext cx="2595154" cy="369332"/>
          </a:xfrm>
          <a:prstGeom prst="rect">
            <a:avLst/>
          </a:prstGeom>
          <a:noFill/>
        </p:spPr>
        <p:txBody>
          <a:bodyPr wrap="square" rtlCol="0">
            <a:spAutoFit/>
          </a:bodyPr>
          <a:lstStyle/>
          <a:p>
            <a:r>
              <a:rPr lang="en-US" dirty="0">
                <a:solidFill>
                  <a:srgbClr val="FF0000"/>
                </a:solidFill>
              </a:rPr>
              <a:t>&lt;- Can omit </a:t>
            </a:r>
          </a:p>
        </p:txBody>
      </p:sp>
      <p:sp>
        <p:nvSpPr>
          <p:cNvPr id="15" name="TextBox 14">
            <a:extLst>
              <a:ext uri="{FF2B5EF4-FFF2-40B4-BE49-F238E27FC236}">
                <a16:creationId xmlns:a16="http://schemas.microsoft.com/office/drawing/2014/main" id="{572E1421-5BB4-73CB-D5D6-D50F48D52BDF}"/>
              </a:ext>
            </a:extLst>
          </p:cNvPr>
          <p:cNvSpPr txBox="1"/>
          <p:nvPr/>
        </p:nvSpPr>
        <p:spPr>
          <a:xfrm>
            <a:off x="7184571" y="2831620"/>
            <a:ext cx="464765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your propellant of choice is here you can just select it. If not select “Use Periodic Table (mixtures)” and proceed to next slide</a:t>
            </a:r>
          </a:p>
          <a:p>
            <a:pPr marL="285750" indent="-285750">
              <a:buFont typeface="Arial" panose="020B0604020202020204" pitchFamily="34" charset="0"/>
              <a:buChar char="•"/>
            </a:pPr>
            <a:r>
              <a:rPr lang="en-US" dirty="0"/>
              <a:t>Oxidizer does have a “None” option, but using it sometimes causes an error requiring you to use the periodic table to ensure the fuel and oxidizer are the same.</a:t>
            </a:r>
          </a:p>
        </p:txBody>
      </p:sp>
      <p:pic>
        <p:nvPicPr>
          <p:cNvPr id="19" name="Picture 18">
            <a:extLst>
              <a:ext uri="{FF2B5EF4-FFF2-40B4-BE49-F238E27FC236}">
                <a16:creationId xmlns:a16="http://schemas.microsoft.com/office/drawing/2014/main" id="{F908B692-4268-60FF-FE16-02FDD554D626}"/>
              </a:ext>
            </a:extLst>
          </p:cNvPr>
          <p:cNvPicPr>
            <a:picLocks noChangeAspect="1"/>
          </p:cNvPicPr>
          <p:nvPr/>
        </p:nvPicPr>
        <p:blipFill>
          <a:blip r:embed="rId3"/>
          <a:stretch>
            <a:fillRect/>
          </a:stretch>
        </p:blipFill>
        <p:spPr>
          <a:xfrm>
            <a:off x="359774" y="3874192"/>
            <a:ext cx="5943600" cy="2968587"/>
          </a:xfrm>
          <a:prstGeom prst="rect">
            <a:avLst/>
          </a:prstGeom>
        </p:spPr>
      </p:pic>
      <p:cxnSp>
        <p:nvCxnSpPr>
          <p:cNvPr id="21" name="Connector: Elbow 20">
            <a:extLst>
              <a:ext uri="{FF2B5EF4-FFF2-40B4-BE49-F238E27FC236}">
                <a16:creationId xmlns:a16="http://schemas.microsoft.com/office/drawing/2014/main" id="{1478C2E9-D6A8-B644-257F-FD6A487BA7F3}"/>
              </a:ext>
            </a:extLst>
          </p:cNvPr>
          <p:cNvCxnSpPr>
            <a:cxnSpLocks/>
            <a:stCxn id="15" idx="0"/>
          </p:cNvCxnSpPr>
          <p:nvPr/>
        </p:nvCxnSpPr>
        <p:spPr>
          <a:xfrm rot="16200000" flipV="1">
            <a:off x="6321483" y="-355296"/>
            <a:ext cx="836565" cy="553726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3F36D4B4-07AD-8225-8F33-76C4AD5FDD50}"/>
              </a:ext>
            </a:extLst>
          </p:cNvPr>
          <p:cNvCxnSpPr>
            <a:cxnSpLocks/>
            <a:stCxn id="15" idx="2"/>
          </p:cNvCxnSpPr>
          <p:nvPr/>
        </p:nvCxnSpPr>
        <p:spPr>
          <a:xfrm rot="5400000">
            <a:off x="5636949" y="1586027"/>
            <a:ext cx="594533" cy="714836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2B8F55-64AC-4155-D235-313DA85ED890}"/>
              </a:ext>
            </a:extLst>
          </p:cNvPr>
          <p:cNvSpPr txBox="1"/>
          <p:nvPr/>
        </p:nvSpPr>
        <p:spPr>
          <a:xfrm>
            <a:off x="3291726" y="4989153"/>
            <a:ext cx="2595154" cy="369332"/>
          </a:xfrm>
          <a:prstGeom prst="rect">
            <a:avLst/>
          </a:prstGeom>
          <a:noFill/>
        </p:spPr>
        <p:txBody>
          <a:bodyPr wrap="square" rtlCol="0">
            <a:spAutoFit/>
          </a:bodyPr>
          <a:lstStyle/>
          <a:p>
            <a:r>
              <a:rPr lang="en-US" dirty="0">
                <a:solidFill>
                  <a:srgbClr val="FF0000"/>
                </a:solidFill>
              </a:rPr>
              <a:t>&lt;- Can omit </a:t>
            </a:r>
          </a:p>
        </p:txBody>
      </p:sp>
    </p:spTree>
    <p:extLst>
      <p:ext uri="{BB962C8B-B14F-4D97-AF65-F5344CB8AC3E}">
        <p14:creationId xmlns:p14="http://schemas.microsoft.com/office/powerpoint/2010/main" val="38013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fontScale="90000"/>
          </a:bodyPr>
          <a:lstStyle/>
          <a:p>
            <a:pPr algn="ctr"/>
            <a:r>
              <a:rPr lang="en-US" sz="4400" u="sng" dirty="0"/>
              <a:t>Avoiding Decomposition Discrepancy (3)</a:t>
            </a:r>
          </a:p>
        </p:txBody>
      </p:sp>
      <p:pic>
        <p:nvPicPr>
          <p:cNvPr id="4" name="Picture 3">
            <a:extLst>
              <a:ext uri="{FF2B5EF4-FFF2-40B4-BE49-F238E27FC236}">
                <a16:creationId xmlns:a16="http://schemas.microsoft.com/office/drawing/2014/main" id="{46D7E034-6B05-CC75-E92E-1A4299A95B70}"/>
              </a:ext>
            </a:extLst>
          </p:cNvPr>
          <p:cNvPicPr>
            <a:picLocks noChangeAspect="1"/>
          </p:cNvPicPr>
          <p:nvPr/>
        </p:nvPicPr>
        <p:blipFill>
          <a:blip r:embed="rId2"/>
          <a:stretch>
            <a:fillRect/>
          </a:stretch>
        </p:blipFill>
        <p:spPr>
          <a:xfrm>
            <a:off x="409303" y="1243150"/>
            <a:ext cx="4572000" cy="3069148"/>
          </a:xfrm>
          <a:prstGeom prst="rect">
            <a:avLst/>
          </a:prstGeom>
        </p:spPr>
      </p:pic>
      <p:sp>
        <p:nvSpPr>
          <p:cNvPr id="5" name="TextBox 4">
            <a:extLst>
              <a:ext uri="{FF2B5EF4-FFF2-40B4-BE49-F238E27FC236}">
                <a16:creationId xmlns:a16="http://schemas.microsoft.com/office/drawing/2014/main" id="{AFEB5FA8-98CB-E1F2-9131-AE017412F7E8}"/>
              </a:ext>
            </a:extLst>
          </p:cNvPr>
          <p:cNvSpPr txBox="1"/>
          <p:nvPr/>
        </p:nvSpPr>
        <p:spPr>
          <a:xfrm>
            <a:off x="409303" y="857257"/>
            <a:ext cx="4737464" cy="369332"/>
          </a:xfrm>
          <a:prstGeom prst="rect">
            <a:avLst/>
          </a:prstGeom>
          <a:noFill/>
        </p:spPr>
        <p:txBody>
          <a:bodyPr wrap="square" rtlCol="0">
            <a:spAutoFit/>
          </a:bodyPr>
          <a:lstStyle/>
          <a:p>
            <a:r>
              <a:rPr lang="en-US" dirty="0"/>
              <a:t>Check the elements in the propellant of interest</a:t>
            </a:r>
          </a:p>
        </p:txBody>
      </p:sp>
      <p:pic>
        <p:nvPicPr>
          <p:cNvPr id="7" name="Picture 6">
            <a:extLst>
              <a:ext uri="{FF2B5EF4-FFF2-40B4-BE49-F238E27FC236}">
                <a16:creationId xmlns:a16="http://schemas.microsoft.com/office/drawing/2014/main" id="{353086CC-DC15-256C-FAF3-5B411D8960D2}"/>
              </a:ext>
            </a:extLst>
          </p:cNvPr>
          <p:cNvPicPr>
            <a:picLocks noChangeAspect="1"/>
          </p:cNvPicPr>
          <p:nvPr/>
        </p:nvPicPr>
        <p:blipFill>
          <a:blip r:embed="rId3"/>
          <a:stretch>
            <a:fillRect/>
          </a:stretch>
        </p:blipFill>
        <p:spPr>
          <a:xfrm>
            <a:off x="5930536" y="2360655"/>
            <a:ext cx="5943600" cy="1476230"/>
          </a:xfrm>
          <a:prstGeom prst="rect">
            <a:avLst/>
          </a:prstGeom>
        </p:spPr>
      </p:pic>
      <p:pic>
        <p:nvPicPr>
          <p:cNvPr id="9" name="Picture 8">
            <a:extLst>
              <a:ext uri="{FF2B5EF4-FFF2-40B4-BE49-F238E27FC236}">
                <a16:creationId xmlns:a16="http://schemas.microsoft.com/office/drawing/2014/main" id="{3565244C-FF14-C99C-2A3A-5FB2125B9F5E}"/>
              </a:ext>
            </a:extLst>
          </p:cNvPr>
          <p:cNvPicPr>
            <a:picLocks noChangeAspect="1"/>
          </p:cNvPicPr>
          <p:nvPr/>
        </p:nvPicPr>
        <p:blipFill>
          <a:blip r:embed="rId4"/>
          <a:stretch>
            <a:fillRect/>
          </a:stretch>
        </p:blipFill>
        <p:spPr>
          <a:xfrm>
            <a:off x="523603" y="4435918"/>
            <a:ext cx="4343400" cy="2036336"/>
          </a:xfrm>
          <a:prstGeom prst="rect">
            <a:avLst/>
          </a:prstGeom>
        </p:spPr>
      </p:pic>
      <p:sp>
        <p:nvSpPr>
          <p:cNvPr id="10" name="Arrow: Right 9">
            <a:extLst>
              <a:ext uri="{FF2B5EF4-FFF2-40B4-BE49-F238E27FC236}">
                <a16:creationId xmlns:a16="http://schemas.microsoft.com/office/drawing/2014/main" id="{9D485221-8FD3-9874-6516-EDFB69B16873}"/>
              </a:ext>
            </a:extLst>
          </p:cNvPr>
          <p:cNvSpPr/>
          <p:nvPr/>
        </p:nvSpPr>
        <p:spPr>
          <a:xfrm>
            <a:off x="5146767" y="2997615"/>
            <a:ext cx="627016" cy="444137"/>
          </a:xfrm>
          <a:prstGeom prst="rightArrow">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1" name="Arrow: Right 10">
            <a:extLst>
              <a:ext uri="{FF2B5EF4-FFF2-40B4-BE49-F238E27FC236}">
                <a16:creationId xmlns:a16="http://schemas.microsoft.com/office/drawing/2014/main" id="{7083C0D1-DD3C-F807-784F-4F1704148C20}"/>
              </a:ext>
            </a:extLst>
          </p:cNvPr>
          <p:cNvSpPr/>
          <p:nvPr/>
        </p:nvSpPr>
        <p:spPr>
          <a:xfrm>
            <a:off x="5124495" y="5232017"/>
            <a:ext cx="627016" cy="444137"/>
          </a:xfrm>
          <a:prstGeom prst="rightArrow">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13" name="Picture 12">
            <a:extLst>
              <a:ext uri="{FF2B5EF4-FFF2-40B4-BE49-F238E27FC236}">
                <a16:creationId xmlns:a16="http://schemas.microsoft.com/office/drawing/2014/main" id="{44ED347C-B4D8-04CC-1DD9-0C929B86EF5D}"/>
              </a:ext>
            </a:extLst>
          </p:cNvPr>
          <p:cNvPicPr>
            <a:picLocks noChangeAspect="1"/>
          </p:cNvPicPr>
          <p:nvPr/>
        </p:nvPicPr>
        <p:blipFill>
          <a:blip r:embed="rId5"/>
          <a:stretch>
            <a:fillRect/>
          </a:stretch>
        </p:blipFill>
        <p:spPr>
          <a:xfrm>
            <a:off x="5930537" y="4025129"/>
            <a:ext cx="5943600" cy="2567003"/>
          </a:xfrm>
          <a:prstGeom prst="rect">
            <a:avLst/>
          </a:prstGeom>
        </p:spPr>
      </p:pic>
      <p:sp>
        <p:nvSpPr>
          <p:cNvPr id="16" name="TextBox 15">
            <a:extLst>
              <a:ext uri="{FF2B5EF4-FFF2-40B4-BE49-F238E27FC236}">
                <a16:creationId xmlns:a16="http://schemas.microsoft.com/office/drawing/2014/main" id="{5F865159-37C6-4D46-A625-00493B7300AC}"/>
              </a:ext>
            </a:extLst>
          </p:cNvPr>
          <p:cNvSpPr txBox="1"/>
          <p:nvPr/>
        </p:nvSpPr>
        <p:spPr>
          <a:xfrm>
            <a:off x="5930536" y="883327"/>
            <a:ext cx="6043749" cy="1477328"/>
          </a:xfrm>
          <a:prstGeom prst="rect">
            <a:avLst/>
          </a:prstGeom>
          <a:noFill/>
        </p:spPr>
        <p:txBody>
          <a:bodyPr wrap="square" rtlCol="0">
            <a:spAutoFit/>
          </a:bodyPr>
          <a:lstStyle/>
          <a:p>
            <a:r>
              <a:rPr lang="en-US" dirty="0"/>
              <a:t>Select the chemical with the desired stichometry</a:t>
            </a:r>
          </a:p>
          <a:p>
            <a:r>
              <a:rPr lang="en-US" dirty="0"/>
              <a:t>-since temperature and pressure are specified, you need not be concern with selection liquid vs gaseous or H vs H2 or C3H4 allene vs C3H4 propyne. They will be converted to the appropriate state bye CEA </a:t>
            </a:r>
            <a:r>
              <a:rPr lang="en-US" dirty="0" err="1"/>
              <a:t>upton</a:t>
            </a:r>
            <a:r>
              <a:rPr lang="en-US" dirty="0"/>
              <a:t> calculation. </a:t>
            </a:r>
          </a:p>
        </p:txBody>
      </p:sp>
    </p:spTree>
    <p:extLst>
      <p:ext uri="{BB962C8B-B14F-4D97-AF65-F5344CB8AC3E}">
        <p14:creationId xmlns:p14="http://schemas.microsoft.com/office/powerpoint/2010/main" val="4032858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fontScale="90000"/>
          </a:bodyPr>
          <a:lstStyle/>
          <a:p>
            <a:pPr algn="ctr"/>
            <a:r>
              <a:rPr lang="en-US" sz="4400" u="sng" dirty="0"/>
              <a:t>Avoiding Decomposition Discrepancy (4)</a:t>
            </a:r>
          </a:p>
        </p:txBody>
      </p:sp>
      <p:pic>
        <p:nvPicPr>
          <p:cNvPr id="6" name="Picture 5">
            <a:extLst>
              <a:ext uri="{FF2B5EF4-FFF2-40B4-BE49-F238E27FC236}">
                <a16:creationId xmlns:a16="http://schemas.microsoft.com/office/drawing/2014/main" id="{2836ED78-0E58-209B-925D-5344CC5CAD0B}"/>
              </a:ext>
            </a:extLst>
          </p:cNvPr>
          <p:cNvPicPr>
            <a:picLocks noChangeAspect="1"/>
          </p:cNvPicPr>
          <p:nvPr/>
        </p:nvPicPr>
        <p:blipFill>
          <a:blip r:embed="rId2"/>
          <a:stretch>
            <a:fillRect/>
          </a:stretch>
        </p:blipFill>
        <p:spPr>
          <a:xfrm>
            <a:off x="365080" y="1002302"/>
            <a:ext cx="4572000" cy="1959384"/>
          </a:xfrm>
          <a:prstGeom prst="rect">
            <a:avLst/>
          </a:prstGeom>
        </p:spPr>
      </p:pic>
      <p:cxnSp>
        <p:nvCxnSpPr>
          <p:cNvPr id="12" name="Straight Arrow Connector 11">
            <a:extLst>
              <a:ext uri="{FF2B5EF4-FFF2-40B4-BE49-F238E27FC236}">
                <a16:creationId xmlns:a16="http://schemas.microsoft.com/office/drawing/2014/main" id="{81F858FA-18C8-A196-BB60-81E01A87C76E}"/>
              </a:ext>
            </a:extLst>
          </p:cNvPr>
          <p:cNvCxnSpPr/>
          <p:nvPr/>
        </p:nvCxnSpPr>
        <p:spPr>
          <a:xfrm flipH="1">
            <a:off x="4136571" y="2516777"/>
            <a:ext cx="14194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387EA5-24A4-375B-FF65-E8609FD07D13}"/>
              </a:ext>
            </a:extLst>
          </p:cNvPr>
          <p:cNvSpPr txBox="1"/>
          <p:nvPr/>
        </p:nvSpPr>
        <p:spPr>
          <a:xfrm>
            <a:off x="5556069" y="1981994"/>
            <a:ext cx="2960914" cy="1200329"/>
          </a:xfrm>
          <a:prstGeom prst="rect">
            <a:avLst/>
          </a:prstGeom>
          <a:noFill/>
        </p:spPr>
        <p:txBody>
          <a:bodyPr wrap="square" rtlCol="0">
            <a:spAutoFit/>
          </a:bodyPr>
          <a:lstStyle/>
          <a:p>
            <a:r>
              <a:rPr lang="en-US" dirty="0"/>
              <a:t>Can be used if you want to add something else, such as radiation seed carbon or entrained uranium</a:t>
            </a:r>
          </a:p>
        </p:txBody>
      </p:sp>
      <p:pic>
        <p:nvPicPr>
          <p:cNvPr id="17" name="Picture 16">
            <a:extLst>
              <a:ext uri="{FF2B5EF4-FFF2-40B4-BE49-F238E27FC236}">
                <a16:creationId xmlns:a16="http://schemas.microsoft.com/office/drawing/2014/main" id="{C2B91F24-0E37-608B-386A-57948B4DA3FA}"/>
              </a:ext>
            </a:extLst>
          </p:cNvPr>
          <p:cNvPicPr>
            <a:picLocks noChangeAspect="1"/>
          </p:cNvPicPr>
          <p:nvPr/>
        </p:nvPicPr>
        <p:blipFill>
          <a:blip r:embed="rId3"/>
          <a:stretch>
            <a:fillRect/>
          </a:stretch>
        </p:blipFill>
        <p:spPr>
          <a:xfrm>
            <a:off x="365080" y="3244020"/>
            <a:ext cx="4800600" cy="1706991"/>
          </a:xfrm>
          <a:prstGeom prst="rect">
            <a:avLst/>
          </a:prstGeom>
        </p:spPr>
      </p:pic>
      <p:cxnSp>
        <p:nvCxnSpPr>
          <p:cNvPr id="18" name="Straight Arrow Connector 17">
            <a:extLst>
              <a:ext uri="{FF2B5EF4-FFF2-40B4-BE49-F238E27FC236}">
                <a16:creationId xmlns:a16="http://schemas.microsoft.com/office/drawing/2014/main" id="{388451DD-C7E2-E1B0-498F-EC1F9C2912A3}"/>
              </a:ext>
            </a:extLst>
          </p:cNvPr>
          <p:cNvCxnSpPr>
            <a:cxnSpLocks/>
            <a:stCxn id="19" idx="1"/>
          </p:cNvCxnSpPr>
          <p:nvPr/>
        </p:nvCxnSpPr>
        <p:spPr>
          <a:xfrm flipH="1">
            <a:off x="3508467" y="4584645"/>
            <a:ext cx="2133600" cy="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37A64F-9014-D155-8217-C4B05611013D}"/>
              </a:ext>
            </a:extLst>
          </p:cNvPr>
          <p:cNvSpPr txBox="1"/>
          <p:nvPr/>
        </p:nvSpPr>
        <p:spPr>
          <a:xfrm>
            <a:off x="5642067" y="4122980"/>
            <a:ext cx="2960914" cy="923330"/>
          </a:xfrm>
          <a:prstGeom prst="rect">
            <a:avLst/>
          </a:prstGeom>
          <a:noFill/>
        </p:spPr>
        <p:txBody>
          <a:bodyPr wrap="square" rtlCol="0">
            <a:spAutoFit/>
          </a:bodyPr>
          <a:lstStyle/>
          <a:p>
            <a:r>
              <a:rPr lang="en-US" dirty="0"/>
              <a:t>If you set one of the compounds to 0, it will remove it from the list</a:t>
            </a:r>
          </a:p>
        </p:txBody>
      </p:sp>
      <p:pic>
        <p:nvPicPr>
          <p:cNvPr id="23" name="Picture 22">
            <a:extLst>
              <a:ext uri="{FF2B5EF4-FFF2-40B4-BE49-F238E27FC236}">
                <a16:creationId xmlns:a16="http://schemas.microsoft.com/office/drawing/2014/main" id="{25D79ECB-C3C7-384D-79BB-7EB96B7CB954}"/>
              </a:ext>
            </a:extLst>
          </p:cNvPr>
          <p:cNvPicPr>
            <a:picLocks noChangeAspect="1"/>
          </p:cNvPicPr>
          <p:nvPr/>
        </p:nvPicPr>
        <p:blipFill>
          <a:blip r:embed="rId4"/>
          <a:stretch>
            <a:fillRect/>
          </a:stretch>
        </p:blipFill>
        <p:spPr>
          <a:xfrm>
            <a:off x="479380" y="5140255"/>
            <a:ext cx="4572000" cy="1571017"/>
          </a:xfrm>
          <a:prstGeom prst="rect">
            <a:avLst/>
          </a:prstGeom>
        </p:spPr>
      </p:pic>
      <p:sp>
        <p:nvSpPr>
          <p:cNvPr id="24" name="TextBox 23">
            <a:extLst>
              <a:ext uri="{FF2B5EF4-FFF2-40B4-BE49-F238E27FC236}">
                <a16:creationId xmlns:a16="http://schemas.microsoft.com/office/drawing/2014/main" id="{97672686-06BB-B977-1092-B19E6A88340A}"/>
              </a:ext>
            </a:extLst>
          </p:cNvPr>
          <p:cNvSpPr txBox="1"/>
          <p:nvPr/>
        </p:nvSpPr>
        <p:spPr>
          <a:xfrm>
            <a:off x="5556069" y="5741097"/>
            <a:ext cx="2960914" cy="369332"/>
          </a:xfrm>
          <a:prstGeom prst="rect">
            <a:avLst/>
          </a:prstGeom>
          <a:noFill/>
        </p:spPr>
        <p:txBody>
          <a:bodyPr wrap="square" rtlCol="0">
            <a:spAutoFit/>
          </a:bodyPr>
          <a:lstStyle/>
          <a:p>
            <a:r>
              <a:rPr lang="en-US" dirty="0"/>
              <a:t>Don’t worry about this screen</a:t>
            </a:r>
          </a:p>
        </p:txBody>
      </p:sp>
    </p:spTree>
    <p:extLst>
      <p:ext uri="{BB962C8B-B14F-4D97-AF65-F5344CB8AC3E}">
        <p14:creationId xmlns:p14="http://schemas.microsoft.com/office/powerpoint/2010/main" val="31497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fontScale="90000"/>
          </a:bodyPr>
          <a:lstStyle/>
          <a:p>
            <a:pPr algn="ctr"/>
            <a:r>
              <a:rPr lang="en-US" sz="4400" u="sng" dirty="0"/>
              <a:t>Avoiding Decomposition Discrepancy (5)</a:t>
            </a:r>
          </a:p>
        </p:txBody>
      </p:sp>
      <p:pic>
        <p:nvPicPr>
          <p:cNvPr id="4" name="Picture 3">
            <a:extLst>
              <a:ext uri="{FF2B5EF4-FFF2-40B4-BE49-F238E27FC236}">
                <a16:creationId xmlns:a16="http://schemas.microsoft.com/office/drawing/2014/main" id="{911A3CAE-E11E-CD16-5345-B4045C1AA214}"/>
              </a:ext>
            </a:extLst>
          </p:cNvPr>
          <p:cNvPicPr>
            <a:picLocks noChangeAspect="1"/>
          </p:cNvPicPr>
          <p:nvPr/>
        </p:nvPicPr>
        <p:blipFill>
          <a:blip r:embed="rId2"/>
          <a:stretch>
            <a:fillRect/>
          </a:stretch>
        </p:blipFill>
        <p:spPr>
          <a:xfrm>
            <a:off x="1036447" y="1306287"/>
            <a:ext cx="6895156" cy="4828086"/>
          </a:xfrm>
          <a:prstGeom prst="rect">
            <a:avLst/>
          </a:prstGeom>
        </p:spPr>
      </p:pic>
      <p:sp>
        <p:nvSpPr>
          <p:cNvPr id="5" name="Rectangle 4">
            <a:extLst>
              <a:ext uri="{FF2B5EF4-FFF2-40B4-BE49-F238E27FC236}">
                <a16:creationId xmlns:a16="http://schemas.microsoft.com/office/drawing/2014/main" id="{E01BB50B-1B8C-2658-BEF0-665124C2BA3B}"/>
              </a:ext>
            </a:extLst>
          </p:cNvPr>
          <p:cNvSpPr/>
          <p:nvPr/>
        </p:nvSpPr>
        <p:spPr>
          <a:xfrm>
            <a:off x="4232366" y="3718560"/>
            <a:ext cx="914400" cy="2786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7" name="TextBox 6">
            <a:extLst>
              <a:ext uri="{FF2B5EF4-FFF2-40B4-BE49-F238E27FC236}">
                <a16:creationId xmlns:a16="http://schemas.microsoft.com/office/drawing/2014/main" id="{431C44CF-CB6A-39E9-9EAB-DD73EE592388}"/>
              </a:ext>
            </a:extLst>
          </p:cNvPr>
          <p:cNvSpPr txBox="1"/>
          <p:nvPr/>
        </p:nvSpPr>
        <p:spPr>
          <a:xfrm>
            <a:off x="8247017" y="1863634"/>
            <a:ext cx="2664823" cy="1477328"/>
          </a:xfrm>
          <a:prstGeom prst="rect">
            <a:avLst/>
          </a:prstGeom>
          <a:noFill/>
        </p:spPr>
        <p:txBody>
          <a:bodyPr wrap="square" rtlCol="0">
            <a:spAutoFit/>
          </a:bodyPr>
          <a:lstStyle/>
          <a:p>
            <a:r>
              <a:rPr lang="en-US" dirty="0"/>
              <a:t>If your Fuel and Oxidizer are the same, you can put any number here. Otherwise you will need to do the required math.</a:t>
            </a:r>
          </a:p>
        </p:txBody>
      </p:sp>
      <p:cxnSp>
        <p:nvCxnSpPr>
          <p:cNvPr id="9" name="Connector: Elbow 8">
            <a:extLst>
              <a:ext uri="{FF2B5EF4-FFF2-40B4-BE49-F238E27FC236}">
                <a16:creationId xmlns:a16="http://schemas.microsoft.com/office/drawing/2014/main" id="{82488C56-BB9C-E09E-AEB0-0AF96F73A040}"/>
              </a:ext>
            </a:extLst>
          </p:cNvPr>
          <p:cNvCxnSpPr>
            <a:stCxn id="7" idx="1"/>
            <a:endCxn id="5" idx="0"/>
          </p:cNvCxnSpPr>
          <p:nvPr/>
        </p:nvCxnSpPr>
        <p:spPr>
          <a:xfrm rot="10800000" flipV="1">
            <a:off x="4689567" y="2602298"/>
            <a:ext cx="3557451" cy="111626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999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fontScale="90000"/>
          </a:bodyPr>
          <a:lstStyle/>
          <a:p>
            <a:pPr algn="ctr"/>
            <a:r>
              <a:rPr lang="en-US" sz="4400" u="sng" dirty="0"/>
              <a:t>Avoiding Decomposition Discrepancy (6)</a:t>
            </a:r>
          </a:p>
        </p:txBody>
      </p:sp>
      <p:pic>
        <p:nvPicPr>
          <p:cNvPr id="6" name="Picture 5">
            <a:extLst>
              <a:ext uri="{FF2B5EF4-FFF2-40B4-BE49-F238E27FC236}">
                <a16:creationId xmlns:a16="http://schemas.microsoft.com/office/drawing/2014/main" id="{7D4A1C42-B6E5-DD00-55D1-8067B9335FAD}"/>
              </a:ext>
            </a:extLst>
          </p:cNvPr>
          <p:cNvPicPr>
            <a:picLocks noChangeAspect="1"/>
          </p:cNvPicPr>
          <p:nvPr/>
        </p:nvPicPr>
        <p:blipFill>
          <a:blip r:embed="rId2"/>
          <a:stretch>
            <a:fillRect/>
          </a:stretch>
        </p:blipFill>
        <p:spPr>
          <a:xfrm>
            <a:off x="2874237" y="1066801"/>
            <a:ext cx="8829675" cy="5438775"/>
          </a:xfrm>
          <a:prstGeom prst="rect">
            <a:avLst/>
          </a:prstGeom>
        </p:spPr>
      </p:pic>
      <p:sp>
        <p:nvSpPr>
          <p:cNvPr id="8" name="Rectangle 7">
            <a:extLst>
              <a:ext uri="{FF2B5EF4-FFF2-40B4-BE49-F238E27FC236}">
                <a16:creationId xmlns:a16="http://schemas.microsoft.com/office/drawing/2014/main" id="{CD3AE30E-7799-FB14-DC11-9150DFCBFCF3}"/>
              </a:ext>
            </a:extLst>
          </p:cNvPr>
          <p:cNvSpPr/>
          <p:nvPr/>
        </p:nvSpPr>
        <p:spPr>
          <a:xfrm>
            <a:off x="4563291" y="3291840"/>
            <a:ext cx="1175657" cy="3309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cxnSp>
        <p:nvCxnSpPr>
          <p:cNvPr id="11" name="Straight Arrow Connector 10">
            <a:extLst>
              <a:ext uri="{FF2B5EF4-FFF2-40B4-BE49-F238E27FC236}">
                <a16:creationId xmlns:a16="http://schemas.microsoft.com/office/drawing/2014/main" id="{33BF6515-4207-7222-FA54-D45C9953610E}"/>
              </a:ext>
            </a:extLst>
          </p:cNvPr>
          <p:cNvCxnSpPr>
            <a:cxnSpLocks/>
            <a:stCxn id="12" idx="3"/>
            <a:endCxn id="8" idx="1"/>
          </p:cNvCxnSpPr>
          <p:nvPr/>
        </p:nvCxnSpPr>
        <p:spPr>
          <a:xfrm>
            <a:off x="2638696" y="3249246"/>
            <a:ext cx="1924595" cy="2080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2F5A2CF-AB8F-3A4F-8091-13795CDC6E59}"/>
              </a:ext>
            </a:extLst>
          </p:cNvPr>
          <p:cNvSpPr txBox="1"/>
          <p:nvPr/>
        </p:nvSpPr>
        <p:spPr>
          <a:xfrm>
            <a:off x="60959" y="2926080"/>
            <a:ext cx="2577737" cy="646331"/>
          </a:xfrm>
          <a:prstGeom prst="rect">
            <a:avLst/>
          </a:prstGeom>
          <a:noFill/>
        </p:spPr>
        <p:txBody>
          <a:bodyPr wrap="square" rtlCol="0">
            <a:spAutoFit/>
          </a:bodyPr>
          <a:lstStyle/>
          <a:p>
            <a:r>
              <a:rPr lang="en-US" dirty="0"/>
              <a:t>Defaults to Mass-Fraction which is what you need</a:t>
            </a:r>
          </a:p>
        </p:txBody>
      </p:sp>
    </p:spTree>
    <p:extLst>
      <p:ext uri="{BB962C8B-B14F-4D97-AF65-F5344CB8AC3E}">
        <p14:creationId xmlns:p14="http://schemas.microsoft.com/office/powerpoint/2010/main" val="94128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fontScale="90000"/>
          </a:bodyPr>
          <a:lstStyle/>
          <a:p>
            <a:pPr algn="ctr"/>
            <a:r>
              <a:rPr lang="en-US" sz="4400" u="sng" dirty="0"/>
              <a:t>Avoiding Decomposition Discrepancy (7)</a:t>
            </a:r>
          </a:p>
        </p:txBody>
      </p:sp>
      <p:pic>
        <p:nvPicPr>
          <p:cNvPr id="4" name="Picture 3">
            <a:extLst>
              <a:ext uri="{FF2B5EF4-FFF2-40B4-BE49-F238E27FC236}">
                <a16:creationId xmlns:a16="http://schemas.microsoft.com/office/drawing/2014/main" id="{052F6DB4-D29B-569D-24F1-EFC85538C2F3}"/>
              </a:ext>
            </a:extLst>
          </p:cNvPr>
          <p:cNvPicPr>
            <a:picLocks noChangeAspect="1"/>
          </p:cNvPicPr>
          <p:nvPr/>
        </p:nvPicPr>
        <p:blipFill>
          <a:blip r:embed="rId2"/>
          <a:stretch>
            <a:fillRect/>
          </a:stretch>
        </p:blipFill>
        <p:spPr>
          <a:xfrm>
            <a:off x="390279" y="940526"/>
            <a:ext cx="4572000" cy="3591941"/>
          </a:xfrm>
          <a:prstGeom prst="rect">
            <a:avLst/>
          </a:prstGeom>
        </p:spPr>
      </p:pic>
      <p:cxnSp>
        <p:nvCxnSpPr>
          <p:cNvPr id="7" name="Straight Arrow Connector 6">
            <a:extLst>
              <a:ext uri="{FF2B5EF4-FFF2-40B4-BE49-F238E27FC236}">
                <a16:creationId xmlns:a16="http://schemas.microsoft.com/office/drawing/2014/main" id="{1C6C8D78-64C4-3B4C-B994-27705A6F949B}"/>
              </a:ext>
            </a:extLst>
          </p:cNvPr>
          <p:cNvCxnSpPr/>
          <p:nvPr/>
        </p:nvCxnSpPr>
        <p:spPr>
          <a:xfrm>
            <a:off x="4467497" y="2133600"/>
            <a:ext cx="0" cy="20290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764969-BF8E-598E-5877-62030BA9A783}"/>
              </a:ext>
            </a:extLst>
          </p:cNvPr>
          <p:cNvSpPr txBox="1"/>
          <p:nvPr/>
        </p:nvSpPr>
        <p:spPr>
          <a:xfrm>
            <a:off x="3709852" y="2896381"/>
            <a:ext cx="1062445" cy="646331"/>
          </a:xfrm>
          <a:prstGeom prst="rect">
            <a:avLst/>
          </a:prstGeom>
          <a:noFill/>
        </p:spPr>
        <p:txBody>
          <a:bodyPr wrap="square" rtlCol="0">
            <a:spAutoFit/>
          </a:bodyPr>
          <a:lstStyle/>
          <a:p>
            <a:r>
              <a:rPr lang="en-US" dirty="0">
                <a:solidFill>
                  <a:srgbClr val="FF0000"/>
                </a:solidFill>
              </a:rPr>
              <a:t>Scroll down</a:t>
            </a:r>
          </a:p>
        </p:txBody>
      </p:sp>
      <p:pic>
        <p:nvPicPr>
          <p:cNvPr id="13" name="Picture 12">
            <a:extLst>
              <a:ext uri="{FF2B5EF4-FFF2-40B4-BE49-F238E27FC236}">
                <a16:creationId xmlns:a16="http://schemas.microsoft.com/office/drawing/2014/main" id="{AE895E87-51AF-D2CB-D598-CE6ABBF5B6D1}"/>
              </a:ext>
            </a:extLst>
          </p:cNvPr>
          <p:cNvPicPr>
            <a:picLocks noChangeAspect="1"/>
          </p:cNvPicPr>
          <p:nvPr/>
        </p:nvPicPr>
        <p:blipFill>
          <a:blip r:embed="rId3"/>
          <a:stretch>
            <a:fillRect/>
          </a:stretch>
        </p:blipFill>
        <p:spPr>
          <a:xfrm>
            <a:off x="5400921" y="940526"/>
            <a:ext cx="6400800" cy="4965674"/>
          </a:xfrm>
          <a:prstGeom prst="rect">
            <a:avLst/>
          </a:prstGeom>
        </p:spPr>
      </p:pic>
      <p:sp>
        <p:nvSpPr>
          <p:cNvPr id="14" name="Rectangle 13">
            <a:extLst>
              <a:ext uri="{FF2B5EF4-FFF2-40B4-BE49-F238E27FC236}">
                <a16:creationId xmlns:a16="http://schemas.microsoft.com/office/drawing/2014/main" id="{C776CD8A-A166-D7E7-360D-A79DAA4D5FDC}"/>
              </a:ext>
            </a:extLst>
          </p:cNvPr>
          <p:cNvSpPr/>
          <p:nvPr/>
        </p:nvSpPr>
        <p:spPr>
          <a:xfrm>
            <a:off x="5529942" y="4532467"/>
            <a:ext cx="1436915" cy="5968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extBox 14">
            <a:extLst>
              <a:ext uri="{FF2B5EF4-FFF2-40B4-BE49-F238E27FC236}">
                <a16:creationId xmlns:a16="http://schemas.microsoft.com/office/drawing/2014/main" id="{2B9F9967-DF4D-62DB-99DE-9DDC7380106C}"/>
              </a:ext>
            </a:extLst>
          </p:cNvPr>
          <p:cNvSpPr txBox="1"/>
          <p:nvPr/>
        </p:nvSpPr>
        <p:spPr>
          <a:xfrm>
            <a:off x="6966857" y="4483018"/>
            <a:ext cx="2438400" cy="646331"/>
          </a:xfrm>
          <a:prstGeom prst="rect">
            <a:avLst/>
          </a:prstGeom>
          <a:noFill/>
        </p:spPr>
        <p:txBody>
          <a:bodyPr wrap="square" rtlCol="0">
            <a:spAutoFit/>
          </a:bodyPr>
          <a:lstStyle/>
          <a:p>
            <a:r>
              <a:rPr lang="en-US" dirty="0">
                <a:solidFill>
                  <a:srgbClr val="FF0000"/>
                </a:solidFill>
              </a:rPr>
              <a:t>Write this down. This is what we came here for</a:t>
            </a:r>
          </a:p>
        </p:txBody>
      </p:sp>
    </p:spTree>
    <p:extLst>
      <p:ext uri="{BB962C8B-B14F-4D97-AF65-F5344CB8AC3E}">
        <p14:creationId xmlns:p14="http://schemas.microsoft.com/office/powerpoint/2010/main" val="396494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fontScale="90000"/>
          </a:bodyPr>
          <a:lstStyle/>
          <a:p>
            <a:pPr algn="ctr"/>
            <a:r>
              <a:rPr lang="en-US" sz="4400" u="sng" dirty="0"/>
              <a:t>Avoiding Decomposition Discrepancy </a:t>
            </a:r>
            <a:br>
              <a:rPr lang="en-US" sz="4400" u="sng" dirty="0"/>
            </a:br>
            <a:r>
              <a:rPr lang="en-US" sz="4400" u="sng" dirty="0"/>
              <a:t>RPA</a:t>
            </a:r>
          </a:p>
        </p:txBody>
      </p:sp>
      <p:pic>
        <p:nvPicPr>
          <p:cNvPr id="5" name="Picture 4">
            <a:extLst>
              <a:ext uri="{FF2B5EF4-FFF2-40B4-BE49-F238E27FC236}">
                <a16:creationId xmlns:a16="http://schemas.microsoft.com/office/drawing/2014/main" id="{5AD14CB6-5A0B-1EAB-D2E1-C90A1E0F2CF1}"/>
              </a:ext>
            </a:extLst>
          </p:cNvPr>
          <p:cNvPicPr>
            <a:picLocks noChangeAspect="1"/>
          </p:cNvPicPr>
          <p:nvPr/>
        </p:nvPicPr>
        <p:blipFill>
          <a:blip r:embed="rId2"/>
          <a:stretch>
            <a:fillRect/>
          </a:stretch>
        </p:blipFill>
        <p:spPr>
          <a:xfrm>
            <a:off x="90216" y="1208950"/>
            <a:ext cx="5486400" cy="3643265"/>
          </a:xfrm>
          <a:prstGeom prst="rect">
            <a:avLst/>
          </a:prstGeom>
        </p:spPr>
      </p:pic>
      <p:sp>
        <p:nvSpPr>
          <p:cNvPr id="6" name="Rectangle 5">
            <a:extLst>
              <a:ext uri="{FF2B5EF4-FFF2-40B4-BE49-F238E27FC236}">
                <a16:creationId xmlns:a16="http://schemas.microsoft.com/office/drawing/2014/main" id="{443BC091-86F4-EC21-F4BB-B36B9E2EAF97}"/>
              </a:ext>
            </a:extLst>
          </p:cNvPr>
          <p:cNvSpPr/>
          <p:nvPr/>
        </p:nvSpPr>
        <p:spPr>
          <a:xfrm>
            <a:off x="1843769" y="3591152"/>
            <a:ext cx="566057" cy="2960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8" name="Rectangle 7">
            <a:extLst>
              <a:ext uri="{FF2B5EF4-FFF2-40B4-BE49-F238E27FC236}">
                <a16:creationId xmlns:a16="http://schemas.microsoft.com/office/drawing/2014/main" id="{F46E8981-9963-5B61-45D9-90EC90F78185}"/>
              </a:ext>
            </a:extLst>
          </p:cNvPr>
          <p:cNvSpPr/>
          <p:nvPr/>
        </p:nvSpPr>
        <p:spPr>
          <a:xfrm>
            <a:off x="2618832" y="4200752"/>
            <a:ext cx="1924594" cy="1915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1" name="Rectangle 10">
            <a:extLst>
              <a:ext uri="{FF2B5EF4-FFF2-40B4-BE49-F238E27FC236}">
                <a16:creationId xmlns:a16="http://schemas.microsoft.com/office/drawing/2014/main" id="{D7A582B6-1352-5574-1A1C-2E48123D64F0}"/>
              </a:ext>
            </a:extLst>
          </p:cNvPr>
          <p:cNvSpPr/>
          <p:nvPr/>
        </p:nvSpPr>
        <p:spPr>
          <a:xfrm>
            <a:off x="2505621" y="3214506"/>
            <a:ext cx="2899954" cy="1915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2" name="Rectangle 11">
            <a:extLst>
              <a:ext uri="{FF2B5EF4-FFF2-40B4-BE49-F238E27FC236}">
                <a16:creationId xmlns:a16="http://schemas.microsoft.com/office/drawing/2014/main" id="{33633541-A0DB-58B2-DD47-1F9B617EBC3F}"/>
              </a:ext>
            </a:extLst>
          </p:cNvPr>
          <p:cNvSpPr/>
          <p:nvPr/>
        </p:nvSpPr>
        <p:spPr>
          <a:xfrm>
            <a:off x="2505621" y="3517129"/>
            <a:ext cx="2899954" cy="1915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17" name="Picture 16">
            <a:extLst>
              <a:ext uri="{FF2B5EF4-FFF2-40B4-BE49-F238E27FC236}">
                <a16:creationId xmlns:a16="http://schemas.microsoft.com/office/drawing/2014/main" id="{E7468F09-271E-D26F-C9E9-E53908F66F4C}"/>
              </a:ext>
            </a:extLst>
          </p:cNvPr>
          <p:cNvPicPr>
            <a:picLocks noChangeAspect="1"/>
          </p:cNvPicPr>
          <p:nvPr/>
        </p:nvPicPr>
        <p:blipFill>
          <a:blip r:embed="rId3"/>
          <a:stretch>
            <a:fillRect/>
          </a:stretch>
        </p:blipFill>
        <p:spPr>
          <a:xfrm>
            <a:off x="6186215" y="1292056"/>
            <a:ext cx="5486400" cy="2618093"/>
          </a:xfrm>
          <a:prstGeom prst="rect">
            <a:avLst/>
          </a:prstGeom>
        </p:spPr>
      </p:pic>
      <p:sp>
        <p:nvSpPr>
          <p:cNvPr id="18" name="Rectangle 17">
            <a:extLst>
              <a:ext uri="{FF2B5EF4-FFF2-40B4-BE49-F238E27FC236}">
                <a16:creationId xmlns:a16="http://schemas.microsoft.com/office/drawing/2014/main" id="{B62BA0BA-2FFB-86C5-F1F2-1322FC369CB9}"/>
              </a:ext>
            </a:extLst>
          </p:cNvPr>
          <p:cNvSpPr/>
          <p:nvPr/>
        </p:nvSpPr>
        <p:spPr>
          <a:xfrm>
            <a:off x="8508274" y="2394857"/>
            <a:ext cx="679269" cy="4528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20" name="Picture 19">
            <a:extLst>
              <a:ext uri="{FF2B5EF4-FFF2-40B4-BE49-F238E27FC236}">
                <a16:creationId xmlns:a16="http://schemas.microsoft.com/office/drawing/2014/main" id="{373EC2FC-5C07-6E87-9141-FC7922BBA3BB}"/>
              </a:ext>
            </a:extLst>
          </p:cNvPr>
          <p:cNvPicPr>
            <a:picLocks noChangeAspect="1"/>
          </p:cNvPicPr>
          <p:nvPr/>
        </p:nvPicPr>
        <p:blipFill>
          <a:blip r:embed="rId4"/>
          <a:stretch>
            <a:fillRect/>
          </a:stretch>
        </p:blipFill>
        <p:spPr>
          <a:xfrm>
            <a:off x="6186215" y="4690851"/>
            <a:ext cx="5486400" cy="1750186"/>
          </a:xfrm>
          <a:prstGeom prst="rect">
            <a:avLst/>
          </a:prstGeom>
        </p:spPr>
      </p:pic>
      <p:sp>
        <p:nvSpPr>
          <p:cNvPr id="22" name="Arrow: Right 21">
            <a:extLst>
              <a:ext uri="{FF2B5EF4-FFF2-40B4-BE49-F238E27FC236}">
                <a16:creationId xmlns:a16="http://schemas.microsoft.com/office/drawing/2014/main" id="{18739A32-0833-67CA-A908-3D66FEC4B529}"/>
              </a:ext>
            </a:extLst>
          </p:cNvPr>
          <p:cNvSpPr/>
          <p:nvPr/>
        </p:nvSpPr>
        <p:spPr>
          <a:xfrm>
            <a:off x="5638803" y="2776590"/>
            <a:ext cx="627016" cy="444137"/>
          </a:xfrm>
          <a:prstGeom prst="rightArrow">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3" name="Arrow: Right 22">
            <a:extLst>
              <a:ext uri="{FF2B5EF4-FFF2-40B4-BE49-F238E27FC236}">
                <a16:creationId xmlns:a16="http://schemas.microsoft.com/office/drawing/2014/main" id="{AF93FC81-0FF9-74DB-9500-DA4648C3F085}"/>
              </a:ext>
            </a:extLst>
          </p:cNvPr>
          <p:cNvSpPr/>
          <p:nvPr/>
        </p:nvSpPr>
        <p:spPr>
          <a:xfrm rot="5400000">
            <a:off x="8615906" y="4135405"/>
            <a:ext cx="627016" cy="444137"/>
          </a:xfrm>
          <a:prstGeom prst="rightArrow">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4" name="Rectangle 23">
            <a:extLst>
              <a:ext uri="{FF2B5EF4-FFF2-40B4-BE49-F238E27FC236}">
                <a16:creationId xmlns:a16="http://schemas.microsoft.com/office/drawing/2014/main" id="{21DFCCC2-E51C-563E-BEEC-A46CB14652D4}"/>
              </a:ext>
            </a:extLst>
          </p:cNvPr>
          <p:cNvSpPr/>
          <p:nvPr/>
        </p:nvSpPr>
        <p:spPr>
          <a:xfrm>
            <a:off x="8325394" y="6107411"/>
            <a:ext cx="566057" cy="1915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5" name="TextBox 24">
            <a:extLst>
              <a:ext uri="{FF2B5EF4-FFF2-40B4-BE49-F238E27FC236}">
                <a16:creationId xmlns:a16="http://schemas.microsoft.com/office/drawing/2014/main" id="{7263BB40-FCD6-8F82-FD16-4D29C955AD8E}"/>
              </a:ext>
            </a:extLst>
          </p:cNvPr>
          <p:cNvSpPr txBox="1"/>
          <p:nvPr/>
        </p:nvSpPr>
        <p:spPr>
          <a:xfrm>
            <a:off x="217714" y="5120640"/>
            <a:ext cx="5421089" cy="1200329"/>
          </a:xfrm>
          <a:prstGeom prst="rect">
            <a:avLst/>
          </a:prstGeom>
          <a:noFill/>
        </p:spPr>
        <p:txBody>
          <a:bodyPr wrap="square" rtlCol="0">
            <a:spAutoFit/>
          </a:bodyPr>
          <a:lstStyle/>
          <a:p>
            <a:pPr marL="342900" indent="-342900">
              <a:buFont typeface="+mj-lt"/>
              <a:buAutoNum type="arabicPeriod"/>
            </a:pPr>
            <a:r>
              <a:rPr lang="en-US" dirty="0"/>
              <a:t>Specify all the dissociation species</a:t>
            </a:r>
          </a:p>
          <a:p>
            <a:pPr marL="342900" indent="-342900">
              <a:buFont typeface="+mj-lt"/>
              <a:buAutoNum type="arabicPeriod"/>
            </a:pPr>
            <a:r>
              <a:rPr lang="en-US" dirty="0"/>
              <a:t>Insert the Mass Fractions found in step 7 </a:t>
            </a:r>
          </a:p>
          <a:p>
            <a:pPr marL="342900" indent="-342900">
              <a:buFont typeface="+mj-lt"/>
              <a:buAutoNum type="arabicPeriod"/>
            </a:pPr>
            <a:r>
              <a:rPr lang="en-US" dirty="0"/>
              <a:t>Notice RPA now predicts chamber temperature of 5003 K instead of 4035 K previously</a:t>
            </a:r>
          </a:p>
        </p:txBody>
      </p:sp>
    </p:spTree>
    <p:extLst>
      <p:ext uri="{BB962C8B-B14F-4D97-AF65-F5344CB8AC3E}">
        <p14:creationId xmlns:p14="http://schemas.microsoft.com/office/powerpoint/2010/main" val="995180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fontScale="90000"/>
          </a:bodyPr>
          <a:lstStyle/>
          <a:p>
            <a:pPr algn="ctr"/>
            <a:r>
              <a:rPr lang="en-US" sz="4400" u="sng" dirty="0"/>
              <a:t>Avoiding Decomposition Discrepancy </a:t>
            </a:r>
            <a:br>
              <a:rPr lang="en-US" sz="4400" u="sng" dirty="0"/>
            </a:br>
            <a:r>
              <a:rPr lang="en-US" sz="4400" u="sng" dirty="0"/>
              <a:t>CEA (1)</a:t>
            </a:r>
          </a:p>
        </p:txBody>
      </p:sp>
      <p:pic>
        <p:nvPicPr>
          <p:cNvPr id="5" name="Picture 4">
            <a:extLst>
              <a:ext uri="{FF2B5EF4-FFF2-40B4-BE49-F238E27FC236}">
                <a16:creationId xmlns:a16="http://schemas.microsoft.com/office/drawing/2014/main" id="{84989151-49CA-CA28-9E50-4728F054DA53}"/>
              </a:ext>
            </a:extLst>
          </p:cNvPr>
          <p:cNvPicPr>
            <a:picLocks noChangeAspect="1"/>
          </p:cNvPicPr>
          <p:nvPr/>
        </p:nvPicPr>
        <p:blipFill>
          <a:blip r:embed="rId2"/>
          <a:stretch>
            <a:fillRect/>
          </a:stretch>
        </p:blipFill>
        <p:spPr>
          <a:xfrm>
            <a:off x="493259" y="1272675"/>
            <a:ext cx="3194059" cy="2472011"/>
          </a:xfrm>
          <a:prstGeom prst="rect">
            <a:avLst/>
          </a:prstGeom>
        </p:spPr>
      </p:pic>
      <p:sp>
        <p:nvSpPr>
          <p:cNvPr id="6" name="Rectangle 5">
            <a:extLst>
              <a:ext uri="{FF2B5EF4-FFF2-40B4-BE49-F238E27FC236}">
                <a16:creationId xmlns:a16="http://schemas.microsoft.com/office/drawing/2014/main" id="{FC8A9B72-9C90-CE54-53F6-5FF7681FE657}"/>
              </a:ext>
            </a:extLst>
          </p:cNvPr>
          <p:cNvSpPr/>
          <p:nvPr/>
        </p:nvSpPr>
        <p:spPr>
          <a:xfrm>
            <a:off x="1288869" y="2081349"/>
            <a:ext cx="1689462" cy="2699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cxnSp>
        <p:nvCxnSpPr>
          <p:cNvPr id="8" name="Straight Arrow Connector 7">
            <a:extLst>
              <a:ext uri="{FF2B5EF4-FFF2-40B4-BE49-F238E27FC236}">
                <a16:creationId xmlns:a16="http://schemas.microsoft.com/office/drawing/2014/main" id="{4839A8AE-E2A7-C978-9752-A1A8CE12596D}"/>
              </a:ext>
            </a:extLst>
          </p:cNvPr>
          <p:cNvCxnSpPr>
            <a:cxnSpLocks/>
            <a:stCxn id="11" idx="1"/>
            <a:endCxn id="6" idx="3"/>
          </p:cNvCxnSpPr>
          <p:nvPr/>
        </p:nvCxnSpPr>
        <p:spPr>
          <a:xfrm flipH="1">
            <a:off x="2978331" y="2216331"/>
            <a:ext cx="128836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8B143F4-6C07-6E38-E4AD-C146D8CC3FD9}"/>
              </a:ext>
            </a:extLst>
          </p:cNvPr>
          <p:cNvSpPr txBox="1"/>
          <p:nvPr/>
        </p:nvSpPr>
        <p:spPr>
          <a:xfrm>
            <a:off x="4266699" y="2031665"/>
            <a:ext cx="2969623" cy="369332"/>
          </a:xfrm>
          <a:prstGeom prst="rect">
            <a:avLst/>
          </a:prstGeom>
          <a:noFill/>
        </p:spPr>
        <p:txBody>
          <a:bodyPr wrap="square" rtlCol="0">
            <a:spAutoFit/>
          </a:bodyPr>
          <a:lstStyle/>
          <a:p>
            <a:r>
              <a:rPr lang="en-US" dirty="0"/>
              <a:t>Change to Rocket Calculator</a:t>
            </a:r>
          </a:p>
        </p:txBody>
      </p:sp>
      <p:pic>
        <p:nvPicPr>
          <p:cNvPr id="18" name="Picture 17">
            <a:extLst>
              <a:ext uri="{FF2B5EF4-FFF2-40B4-BE49-F238E27FC236}">
                <a16:creationId xmlns:a16="http://schemas.microsoft.com/office/drawing/2014/main" id="{62ED548B-CA99-7825-A722-B524627A77A0}"/>
              </a:ext>
            </a:extLst>
          </p:cNvPr>
          <p:cNvPicPr>
            <a:picLocks noChangeAspect="1"/>
          </p:cNvPicPr>
          <p:nvPr/>
        </p:nvPicPr>
        <p:blipFill>
          <a:blip r:embed="rId3"/>
          <a:stretch>
            <a:fillRect/>
          </a:stretch>
        </p:blipFill>
        <p:spPr>
          <a:xfrm>
            <a:off x="493259" y="3950560"/>
            <a:ext cx="5486400" cy="2769326"/>
          </a:xfrm>
          <a:prstGeom prst="rect">
            <a:avLst/>
          </a:prstGeom>
        </p:spPr>
      </p:pic>
      <p:sp>
        <p:nvSpPr>
          <p:cNvPr id="19" name="TextBox 18">
            <a:extLst>
              <a:ext uri="{FF2B5EF4-FFF2-40B4-BE49-F238E27FC236}">
                <a16:creationId xmlns:a16="http://schemas.microsoft.com/office/drawing/2014/main" id="{D1359256-4C56-8E32-C989-59F9238B9ECC}"/>
              </a:ext>
            </a:extLst>
          </p:cNvPr>
          <p:cNvSpPr txBox="1"/>
          <p:nvPr/>
        </p:nvSpPr>
        <p:spPr>
          <a:xfrm>
            <a:off x="3236459" y="5912261"/>
            <a:ext cx="2595154" cy="369332"/>
          </a:xfrm>
          <a:prstGeom prst="rect">
            <a:avLst/>
          </a:prstGeom>
          <a:noFill/>
        </p:spPr>
        <p:txBody>
          <a:bodyPr wrap="square" rtlCol="0">
            <a:spAutoFit/>
          </a:bodyPr>
          <a:lstStyle/>
          <a:p>
            <a:r>
              <a:rPr lang="en-US" dirty="0">
                <a:solidFill>
                  <a:srgbClr val="FF0000"/>
                </a:solidFill>
              </a:rPr>
              <a:t>&lt;- Must Specify Now</a:t>
            </a:r>
          </a:p>
        </p:txBody>
      </p:sp>
      <p:pic>
        <p:nvPicPr>
          <p:cNvPr id="22" name="Picture 21">
            <a:extLst>
              <a:ext uri="{FF2B5EF4-FFF2-40B4-BE49-F238E27FC236}">
                <a16:creationId xmlns:a16="http://schemas.microsoft.com/office/drawing/2014/main" id="{A473754E-63FC-F524-9567-43164110EF56}"/>
              </a:ext>
            </a:extLst>
          </p:cNvPr>
          <p:cNvPicPr>
            <a:picLocks noChangeAspect="1"/>
          </p:cNvPicPr>
          <p:nvPr/>
        </p:nvPicPr>
        <p:blipFill>
          <a:blip r:embed="rId4"/>
          <a:stretch>
            <a:fillRect/>
          </a:stretch>
        </p:blipFill>
        <p:spPr>
          <a:xfrm>
            <a:off x="6371544" y="4395025"/>
            <a:ext cx="5486400" cy="1880396"/>
          </a:xfrm>
          <a:prstGeom prst="rect">
            <a:avLst/>
          </a:prstGeom>
        </p:spPr>
      </p:pic>
      <p:sp>
        <p:nvSpPr>
          <p:cNvPr id="23" name="TextBox 22">
            <a:extLst>
              <a:ext uri="{FF2B5EF4-FFF2-40B4-BE49-F238E27FC236}">
                <a16:creationId xmlns:a16="http://schemas.microsoft.com/office/drawing/2014/main" id="{51829FBC-3DF6-2014-535C-CAF1952F73D5}"/>
              </a:ext>
            </a:extLst>
          </p:cNvPr>
          <p:cNvSpPr txBox="1"/>
          <p:nvPr/>
        </p:nvSpPr>
        <p:spPr>
          <a:xfrm>
            <a:off x="9114744" y="5707533"/>
            <a:ext cx="2595154" cy="369332"/>
          </a:xfrm>
          <a:prstGeom prst="rect">
            <a:avLst/>
          </a:prstGeom>
          <a:noFill/>
        </p:spPr>
        <p:txBody>
          <a:bodyPr wrap="square" rtlCol="0">
            <a:spAutoFit/>
          </a:bodyPr>
          <a:lstStyle/>
          <a:p>
            <a:r>
              <a:rPr lang="en-US" dirty="0">
                <a:solidFill>
                  <a:srgbClr val="FF0000"/>
                </a:solidFill>
              </a:rPr>
              <a:t>&lt;- Must Specify Now</a:t>
            </a:r>
          </a:p>
        </p:txBody>
      </p:sp>
    </p:spTree>
    <p:extLst>
      <p:ext uri="{BB962C8B-B14F-4D97-AF65-F5344CB8AC3E}">
        <p14:creationId xmlns:p14="http://schemas.microsoft.com/office/powerpoint/2010/main" val="3012529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fontScale="90000"/>
          </a:bodyPr>
          <a:lstStyle/>
          <a:p>
            <a:pPr algn="ctr"/>
            <a:r>
              <a:rPr lang="en-US" sz="4400" u="sng" dirty="0"/>
              <a:t>Avoiding Decomposition Discrepancy </a:t>
            </a:r>
            <a:br>
              <a:rPr lang="en-US" sz="4400" u="sng" dirty="0"/>
            </a:br>
            <a:r>
              <a:rPr lang="en-US" sz="4400" u="sng" dirty="0"/>
              <a:t>CEA (2)</a:t>
            </a:r>
          </a:p>
        </p:txBody>
      </p:sp>
      <p:pic>
        <p:nvPicPr>
          <p:cNvPr id="4" name="Picture 3">
            <a:extLst>
              <a:ext uri="{FF2B5EF4-FFF2-40B4-BE49-F238E27FC236}">
                <a16:creationId xmlns:a16="http://schemas.microsoft.com/office/drawing/2014/main" id="{D8EE745C-FCB1-14E7-1ADC-6B36560A14F0}"/>
              </a:ext>
            </a:extLst>
          </p:cNvPr>
          <p:cNvPicPr>
            <a:picLocks noChangeAspect="1"/>
          </p:cNvPicPr>
          <p:nvPr/>
        </p:nvPicPr>
        <p:blipFill>
          <a:blip r:embed="rId2"/>
          <a:stretch>
            <a:fillRect/>
          </a:stretch>
        </p:blipFill>
        <p:spPr>
          <a:xfrm>
            <a:off x="265111" y="1419497"/>
            <a:ext cx="5486400" cy="1904370"/>
          </a:xfrm>
          <a:prstGeom prst="rect">
            <a:avLst/>
          </a:prstGeom>
        </p:spPr>
      </p:pic>
      <p:cxnSp>
        <p:nvCxnSpPr>
          <p:cNvPr id="9" name="Straight Arrow Connector 8">
            <a:extLst>
              <a:ext uri="{FF2B5EF4-FFF2-40B4-BE49-F238E27FC236}">
                <a16:creationId xmlns:a16="http://schemas.microsoft.com/office/drawing/2014/main" id="{F9732A6D-8CF4-3772-6099-0138918FC013}"/>
              </a:ext>
            </a:extLst>
          </p:cNvPr>
          <p:cNvCxnSpPr/>
          <p:nvPr/>
        </p:nvCxnSpPr>
        <p:spPr>
          <a:xfrm flipH="1">
            <a:off x="3779520" y="2995749"/>
            <a:ext cx="2899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5C9895-7C83-8C32-1FDF-8E36991237F6}"/>
              </a:ext>
            </a:extLst>
          </p:cNvPr>
          <p:cNvSpPr txBox="1"/>
          <p:nvPr/>
        </p:nvSpPr>
        <p:spPr>
          <a:xfrm>
            <a:off x="6679474" y="2395584"/>
            <a:ext cx="4335690" cy="1200329"/>
          </a:xfrm>
          <a:prstGeom prst="rect">
            <a:avLst/>
          </a:prstGeom>
          <a:noFill/>
        </p:spPr>
        <p:txBody>
          <a:bodyPr wrap="square" rtlCol="0">
            <a:spAutoFit/>
          </a:bodyPr>
          <a:lstStyle/>
          <a:p>
            <a:r>
              <a:rPr lang="en-US" dirty="0"/>
              <a:t>If there are a lot of species, you will want to get to this screen through selecting “Use Periodic Table (mixtures)” and using the mass fractions found in step 7 times 100</a:t>
            </a:r>
          </a:p>
        </p:txBody>
      </p:sp>
      <p:pic>
        <p:nvPicPr>
          <p:cNvPr id="14" name="Picture 13">
            <a:extLst>
              <a:ext uri="{FF2B5EF4-FFF2-40B4-BE49-F238E27FC236}">
                <a16:creationId xmlns:a16="http://schemas.microsoft.com/office/drawing/2014/main" id="{06786B19-2B06-90F5-E934-BFBC38C86D93}"/>
              </a:ext>
            </a:extLst>
          </p:cNvPr>
          <p:cNvPicPr>
            <a:picLocks noChangeAspect="1"/>
          </p:cNvPicPr>
          <p:nvPr/>
        </p:nvPicPr>
        <p:blipFill>
          <a:blip r:embed="rId3"/>
          <a:stretch>
            <a:fillRect/>
          </a:stretch>
        </p:blipFill>
        <p:spPr>
          <a:xfrm>
            <a:off x="265112" y="3659146"/>
            <a:ext cx="5486400" cy="2995824"/>
          </a:xfrm>
          <a:prstGeom prst="rect">
            <a:avLst/>
          </a:prstGeom>
        </p:spPr>
      </p:pic>
      <p:cxnSp>
        <p:nvCxnSpPr>
          <p:cNvPr id="15" name="Straight Arrow Connector 14">
            <a:extLst>
              <a:ext uri="{FF2B5EF4-FFF2-40B4-BE49-F238E27FC236}">
                <a16:creationId xmlns:a16="http://schemas.microsoft.com/office/drawing/2014/main" id="{B8A0AC0A-8391-2C2E-C817-5BB6DD5B2DB1}"/>
              </a:ext>
            </a:extLst>
          </p:cNvPr>
          <p:cNvCxnSpPr/>
          <p:nvPr/>
        </p:nvCxnSpPr>
        <p:spPr>
          <a:xfrm flipH="1">
            <a:off x="3383280" y="5752012"/>
            <a:ext cx="2899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34C411-E345-6C69-BC5C-5E4B5B469E2D}"/>
              </a:ext>
            </a:extLst>
          </p:cNvPr>
          <p:cNvSpPr txBox="1"/>
          <p:nvPr/>
        </p:nvSpPr>
        <p:spPr>
          <a:xfrm>
            <a:off x="6283234" y="5358042"/>
            <a:ext cx="4335690" cy="923330"/>
          </a:xfrm>
          <a:prstGeom prst="rect">
            <a:avLst/>
          </a:prstGeom>
          <a:noFill/>
        </p:spPr>
        <p:txBody>
          <a:bodyPr wrap="square" rtlCol="0">
            <a:spAutoFit/>
          </a:bodyPr>
          <a:lstStyle/>
          <a:p>
            <a:r>
              <a:rPr lang="en-US" dirty="0"/>
              <a:t>Alternatively you may specify one species as fuel and other as ox and use the ratio of the mass fraction as the ox/fuel weight ratio</a:t>
            </a:r>
          </a:p>
        </p:txBody>
      </p:sp>
      <p:cxnSp>
        <p:nvCxnSpPr>
          <p:cNvPr id="21" name="Connector: Elbow 20">
            <a:extLst>
              <a:ext uri="{FF2B5EF4-FFF2-40B4-BE49-F238E27FC236}">
                <a16:creationId xmlns:a16="http://schemas.microsoft.com/office/drawing/2014/main" id="{A865582A-E9F3-EAAD-AA52-D7705EB5B9BC}"/>
              </a:ext>
            </a:extLst>
          </p:cNvPr>
          <p:cNvCxnSpPr>
            <a:cxnSpLocks/>
            <a:stCxn id="16" idx="0"/>
          </p:cNvCxnSpPr>
          <p:nvPr/>
        </p:nvCxnSpPr>
        <p:spPr>
          <a:xfrm rot="16200000" flipV="1">
            <a:off x="5572104" y="2479066"/>
            <a:ext cx="1308466" cy="444948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71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Frozen vs shifting equilibrium</a:t>
            </a:r>
          </a:p>
        </p:txBody>
      </p:sp>
      <p:pic>
        <p:nvPicPr>
          <p:cNvPr id="7" name="Content Placeholder 6">
            <a:extLst>
              <a:ext uri="{FF2B5EF4-FFF2-40B4-BE49-F238E27FC236}">
                <a16:creationId xmlns:a16="http://schemas.microsoft.com/office/drawing/2014/main" id="{5F2A6FA9-E668-874B-8373-293F655B8635}"/>
              </a:ext>
            </a:extLst>
          </p:cNvPr>
          <p:cNvPicPr>
            <a:picLocks noGrp="1" noChangeAspect="1"/>
          </p:cNvPicPr>
          <p:nvPr>
            <p:ph idx="1"/>
          </p:nvPr>
        </p:nvPicPr>
        <p:blipFill>
          <a:blip r:embed="rId2"/>
          <a:stretch>
            <a:fillRect/>
          </a:stretch>
        </p:blipFill>
        <p:spPr>
          <a:xfrm>
            <a:off x="354331" y="1161037"/>
            <a:ext cx="4977457" cy="3649662"/>
          </a:xfrm>
        </p:spPr>
      </p:pic>
      <p:sp>
        <p:nvSpPr>
          <p:cNvPr id="8" name="TextBox 7">
            <a:extLst>
              <a:ext uri="{FF2B5EF4-FFF2-40B4-BE49-F238E27FC236}">
                <a16:creationId xmlns:a16="http://schemas.microsoft.com/office/drawing/2014/main" id="{4AF6AF65-033C-F6BD-A22E-AB077732CC01}"/>
              </a:ext>
            </a:extLst>
          </p:cNvPr>
          <p:cNvSpPr txBox="1"/>
          <p:nvPr/>
        </p:nvSpPr>
        <p:spPr>
          <a:xfrm>
            <a:off x="354331" y="4979624"/>
            <a:ext cx="5099018" cy="1477328"/>
          </a:xfrm>
          <a:prstGeom prst="rect">
            <a:avLst/>
          </a:prstGeom>
          <a:noFill/>
        </p:spPr>
        <p:txBody>
          <a:bodyPr wrap="square" rtlCol="0">
            <a:spAutoFit/>
          </a:bodyPr>
          <a:lstStyle/>
          <a:p>
            <a:r>
              <a:rPr lang="en-US" dirty="0"/>
              <a:t>The commonly used equations for calculating the performance of a rocket assume the propellant is chemically </a:t>
            </a:r>
            <a:r>
              <a:rPr lang="en-US" b="1" u="sng" dirty="0"/>
              <a:t>frozen</a:t>
            </a:r>
            <a:r>
              <a:rPr lang="en-US" dirty="0"/>
              <a:t> such that the chemical make up entering the nozzle and leaving the nozzle are identical</a:t>
            </a:r>
          </a:p>
        </p:txBody>
      </p:sp>
      <p:pic>
        <p:nvPicPr>
          <p:cNvPr id="10" name="Picture 9">
            <a:extLst>
              <a:ext uri="{FF2B5EF4-FFF2-40B4-BE49-F238E27FC236}">
                <a16:creationId xmlns:a16="http://schemas.microsoft.com/office/drawing/2014/main" id="{716A142A-2655-4A51-98A3-0DBEE7D82736}"/>
              </a:ext>
            </a:extLst>
          </p:cNvPr>
          <p:cNvPicPr>
            <a:picLocks noChangeAspect="1"/>
          </p:cNvPicPr>
          <p:nvPr/>
        </p:nvPicPr>
        <p:blipFill>
          <a:blip r:embed="rId3"/>
          <a:stretch>
            <a:fillRect/>
          </a:stretch>
        </p:blipFill>
        <p:spPr>
          <a:xfrm>
            <a:off x="6860214" y="1152305"/>
            <a:ext cx="4257675" cy="3667125"/>
          </a:xfrm>
          <a:prstGeom prst="rect">
            <a:avLst/>
          </a:prstGeom>
        </p:spPr>
      </p:pic>
      <p:sp>
        <p:nvSpPr>
          <p:cNvPr id="11" name="TextBox 10">
            <a:extLst>
              <a:ext uri="{FF2B5EF4-FFF2-40B4-BE49-F238E27FC236}">
                <a16:creationId xmlns:a16="http://schemas.microsoft.com/office/drawing/2014/main" id="{611BF5FF-2C11-B584-403A-2917B90ED22F}"/>
              </a:ext>
            </a:extLst>
          </p:cNvPr>
          <p:cNvSpPr txBox="1"/>
          <p:nvPr/>
        </p:nvSpPr>
        <p:spPr>
          <a:xfrm>
            <a:off x="8989051" y="4336361"/>
            <a:ext cx="2390660" cy="261610"/>
          </a:xfrm>
          <a:prstGeom prst="rect">
            <a:avLst/>
          </a:prstGeom>
          <a:noFill/>
        </p:spPr>
        <p:txBody>
          <a:bodyPr wrap="square" rtlCol="0">
            <a:spAutoFit/>
          </a:bodyPr>
          <a:lstStyle/>
          <a:p>
            <a:r>
              <a:rPr lang="en-US" sz="1050" dirty="0">
                <a:solidFill>
                  <a:schemeClr val="bg1"/>
                </a:solidFill>
              </a:rPr>
              <a:t>Area expansion Ratio </a:t>
            </a:r>
          </a:p>
        </p:txBody>
      </p:sp>
      <p:sp>
        <p:nvSpPr>
          <p:cNvPr id="12" name="TextBox 11">
            <a:extLst>
              <a:ext uri="{FF2B5EF4-FFF2-40B4-BE49-F238E27FC236}">
                <a16:creationId xmlns:a16="http://schemas.microsoft.com/office/drawing/2014/main" id="{82CCD0C0-686F-687D-9625-D5CBE3424FF6}"/>
              </a:ext>
            </a:extLst>
          </p:cNvPr>
          <p:cNvSpPr txBox="1"/>
          <p:nvPr/>
        </p:nvSpPr>
        <p:spPr>
          <a:xfrm>
            <a:off x="6860214" y="2337478"/>
            <a:ext cx="844600" cy="900246"/>
          </a:xfrm>
          <a:prstGeom prst="rect">
            <a:avLst/>
          </a:prstGeom>
          <a:noFill/>
        </p:spPr>
        <p:txBody>
          <a:bodyPr wrap="square" rtlCol="0">
            <a:spAutoFit/>
          </a:bodyPr>
          <a:lstStyle/>
          <a:p>
            <a:r>
              <a:rPr lang="en-US" sz="1050" dirty="0">
                <a:solidFill>
                  <a:schemeClr val="bg1"/>
                </a:solidFill>
              </a:rPr>
              <a:t>Level of dissociation of a diatomic species</a:t>
            </a:r>
          </a:p>
        </p:txBody>
      </p:sp>
      <p:sp>
        <p:nvSpPr>
          <p:cNvPr id="13" name="TextBox 12">
            <a:extLst>
              <a:ext uri="{FF2B5EF4-FFF2-40B4-BE49-F238E27FC236}">
                <a16:creationId xmlns:a16="http://schemas.microsoft.com/office/drawing/2014/main" id="{EDD2B7CB-DB55-609A-A96A-7B406FF53671}"/>
              </a:ext>
            </a:extLst>
          </p:cNvPr>
          <p:cNvSpPr txBox="1"/>
          <p:nvPr/>
        </p:nvSpPr>
        <p:spPr>
          <a:xfrm>
            <a:off x="5996763" y="4904934"/>
            <a:ext cx="5962469" cy="2031325"/>
          </a:xfrm>
          <a:prstGeom prst="rect">
            <a:avLst/>
          </a:prstGeom>
          <a:noFill/>
        </p:spPr>
        <p:txBody>
          <a:bodyPr wrap="square" rtlCol="0">
            <a:spAutoFit/>
          </a:bodyPr>
          <a:lstStyle/>
          <a:p>
            <a:r>
              <a:rPr lang="en-US" dirty="0"/>
              <a:t>The temperature and pressure in a nozzle changes significantly and can sometimes change the  chemical composition. Often such changes are exothermic and improve performance despite increasing exhaust molecular weight. Assuming chemical equilibrium at every point in the nozzle is often referred to as </a:t>
            </a:r>
            <a:r>
              <a:rPr lang="en-US" b="1" u="sng" dirty="0"/>
              <a:t>shifting equilibrium </a:t>
            </a:r>
            <a:r>
              <a:rPr lang="en-US" dirty="0"/>
              <a:t>as the equilibrium state is constantly shifting throughout the nozzle.</a:t>
            </a:r>
          </a:p>
        </p:txBody>
      </p:sp>
      <p:sp>
        <p:nvSpPr>
          <p:cNvPr id="15" name="TextBox 14">
            <a:extLst>
              <a:ext uri="{FF2B5EF4-FFF2-40B4-BE49-F238E27FC236}">
                <a16:creationId xmlns:a16="http://schemas.microsoft.com/office/drawing/2014/main" id="{1D956813-CAA7-2A34-889C-1096DADD2390}"/>
              </a:ext>
            </a:extLst>
          </p:cNvPr>
          <p:cNvSpPr txBox="1"/>
          <p:nvPr/>
        </p:nvSpPr>
        <p:spPr>
          <a:xfrm>
            <a:off x="7896118" y="1161037"/>
            <a:ext cx="2732953" cy="430887"/>
          </a:xfrm>
          <a:prstGeom prst="rect">
            <a:avLst/>
          </a:prstGeom>
          <a:solidFill>
            <a:schemeClr val="tx1"/>
          </a:solidFill>
        </p:spPr>
        <p:txBody>
          <a:bodyPr wrap="square">
            <a:spAutoFit/>
          </a:bodyPr>
          <a:lstStyle/>
          <a:p>
            <a:r>
              <a:rPr lang="en-US" sz="1050" dirty="0">
                <a:solidFill>
                  <a:schemeClr val="bg1"/>
                </a:solidFill>
              </a:rPr>
              <a:t>Atomic Recombination in a hypersonic Wind-Tunnel Nozzle – K.N.C. Bray</a:t>
            </a:r>
          </a:p>
        </p:txBody>
      </p:sp>
    </p:spTree>
    <p:extLst>
      <p:ext uri="{BB962C8B-B14F-4D97-AF65-F5344CB8AC3E}">
        <p14:creationId xmlns:p14="http://schemas.microsoft.com/office/powerpoint/2010/main" val="4026942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p:txBody>
          <a:bodyPr>
            <a:normAutofit/>
          </a:bodyPr>
          <a:lstStyle/>
          <a:p>
            <a:pPr algn="ctr"/>
            <a:r>
              <a:rPr lang="en-US" sz="4400" u="sng" dirty="0"/>
              <a:t>Contents</a:t>
            </a:r>
          </a:p>
        </p:txBody>
      </p:sp>
      <p:sp>
        <p:nvSpPr>
          <p:cNvPr id="3" name="Content Placeholder 2">
            <a:extLst>
              <a:ext uri="{FF2B5EF4-FFF2-40B4-BE49-F238E27FC236}">
                <a16:creationId xmlns:a16="http://schemas.microsoft.com/office/drawing/2014/main" id="{4C48FBB1-D796-D008-EB52-AFB5F283DF4D}"/>
              </a:ext>
            </a:extLst>
          </p:cNvPr>
          <p:cNvSpPr>
            <a:spLocks noGrp="1"/>
          </p:cNvSpPr>
          <p:nvPr>
            <p:ph idx="1"/>
          </p:nvPr>
        </p:nvSpPr>
        <p:spPr>
          <a:xfrm>
            <a:off x="3212872" y="1924352"/>
            <a:ext cx="6140134" cy="4493865"/>
          </a:xfrm>
        </p:spPr>
        <p:txBody>
          <a:bodyPr>
            <a:normAutofit/>
          </a:bodyPr>
          <a:lstStyle/>
          <a:p>
            <a:pPr marL="342900" indent="-342900">
              <a:buFont typeface="+mj-lt"/>
              <a:buAutoNum type="arabicPeriod"/>
            </a:pPr>
            <a:r>
              <a:rPr lang="en-US" sz="2400" dirty="0"/>
              <a:t>RPA vs CEA</a:t>
            </a:r>
          </a:p>
          <a:p>
            <a:pPr marL="342900" indent="-342900">
              <a:buFont typeface="+mj-lt"/>
              <a:buAutoNum type="arabicPeriod"/>
            </a:pPr>
            <a:r>
              <a:rPr lang="en-US" sz="2400" dirty="0"/>
              <a:t>Performing RPA run</a:t>
            </a:r>
          </a:p>
          <a:p>
            <a:pPr marL="342900" indent="-342900">
              <a:buFont typeface="+mj-lt"/>
              <a:buAutoNum type="arabicPeriod"/>
            </a:pPr>
            <a:r>
              <a:rPr lang="en-US" sz="2400" dirty="0"/>
              <a:t>Performing CEA run</a:t>
            </a:r>
          </a:p>
          <a:p>
            <a:pPr marL="342900" indent="-342900">
              <a:buFont typeface="+mj-lt"/>
              <a:buAutoNum type="arabicPeriod"/>
            </a:pPr>
            <a:r>
              <a:rPr lang="en-US" sz="2400" dirty="0"/>
              <a:t>Accounting for chamber decomposition</a:t>
            </a:r>
          </a:p>
          <a:p>
            <a:pPr marL="342900" indent="-342900">
              <a:buFont typeface="+mj-lt"/>
              <a:buAutoNum type="arabicPeriod"/>
            </a:pPr>
            <a:r>
              <a:rPr lang="en-US" sz="2400" dirty="0"/>
              <a:t>Nozzle Kinetics</a:t>
            </a:r>
          </a:p>
          <a:p>
            <a:pPr marL="800100" lvl="1" indent="-342900">
              <a:buFont typeface="+mj-lt"/>
              <a:buAutoNum type="arabicPeriod"/>
            </a:pPr>
            <a:r>
              <a:rPr lang="en-US" sz="2200" dirty="0"/>
              <a:t>Frozen vs Equilibrium flow</a:t>
            </a:r>
          </a:p>
          <a:p>
            <a:pPr marL="800100" lvl="1" indent="-342900">
              <a:buFont typeface="+mj-lt"/>
              <a:buAutoNum type="arabicPeriod"/>
            </a:pPr>
            <a:r>
              <a:rPr lang="en-US" sz="2200" dirty="0"/>
              <a:t>Sudden-Freeze Model</a:t>
            </a:r>
          </a:p>
          <a:p>
            <a:pPr marL="800100" lvl="1" indent="-342900">
              <a:buFont typeface="+mj-lt"/>
              <a:buAutoNum type="arabicPeriod"/>
            </a:pPr>
            <a:r>
              <a:rPr lang="en-US" sz="2200" dirty="0"/>
              <a:t>Getting the Freezing Plane</a:t>
            </a:r>
          </a:p>
          <a:p>
            <a:pPr marL="800100" lvl="1" indent="-342900">
              <a:buFont typeface="+mj-lt"/>
              <a:buAutoNum type="arabicPeriod"/>
            </a:pPr>
            <a:r>
              <a:rPr lang="en-US" sz="2200" dirty="0"/>
              <a:t>Implementing the model</a:t>
            </a:r>
          </a:p>
        </p:txBody>
      </p:sp>
    </p:spTree>
    <p:extLst>
      <p:ext uri="{BB962C8B-B14F-4D97-AF65-F5344CB8AC3E}">
        <p14:creationId xmlns:p14="http://schemas.microsoft.com/office/powerpoint/2010/main" val="2874841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Real Nozzle</a:t>
            </a:r>
          </a:p>
        </p:txBody>
      </p:sp>
      <p:pic>
        <p:nvPicPr>
          <p:cNvPr id="14" name="Picture 13">
            <a:extLst>
              <a:ext uri="{FF2B5EF4-FFF2-40B4-BE49-F238E27FC236}">
                <a16:creationId xmlns:a16="http://schemas.microsoft.com/office/drawing/2014/main" id="{13EDAD6F-E0FB-6AFA-2D2B-1D41936A0D63}"/>
              </a:ext>
            </a:extLst>
          </p:cNvPr>
          <p:cNvPicPr>
            <a:picLocks noChangeAspect="1"/>
          </p:cNvPicPr>
          <p:nvPr/>
        </p:nvPicPr>
        <p:blipFill>
          <a:blip r:embed="rId2"/>
          <a:stretch>
            <a:fillRect/>
          </a:stretch>
        </p:blipFill>
        <p:spPr>
          <a:xfrm>
            <a:off x="4993216" y="1438804"/>
            <a:ext cx="6591300" cy="4505325"/>
          </a:xfrm>
          <a:prstGeom prst="rect">
            <a:avLst/>
          </a:prstGeom>
        </p:spPr>
      </p:pic>
      <p:sp>
        <p:nvSpPr>
          <p:cNvPr id="16" name="TextBox 15">
            <a:extLst>
              <a:ext uri="{FF2B5EF4-FFF2-40B4-BE49-F238E27FC236}">
                <a16:creationId xmlns:a16="http://schemas.microsoft.com/office/drawing/2014/main" id="{B467B26B-DBBF-5C01-E2F7-39A5168002CC}"/>
              </a:ext>
            </a:extLst>
          </p:cNvPr>
          <p:cNvSpPr txBox="1"/>
          <p:nvPr/>
        </p:nvSpPr>
        <p:spPr>
          <a:xfrm>
            <a:off x="4993216" y="6045200"/>
            <a:ext cx="6591300" cy="646331"/>
          </a:xfrm>
          <a:prstGeom prst="rect">
            <a:avLst/>
          </a:prstGeom>
          <a:noFill/>
        </p:spPr>
        <p:txBody>
          <a:bodyPr wrap="square" rtlCol="0">
            <a:spAutoFit/>
          </a:bodyPr>
          <a:lstStyle/>
          <a:p>
            <a:r>
              <a:rPr lang="en-US" dirty="0"/>
              <a:t>“Analytical Study of Nozzle Performance for Nuclear Thermal Rockets” – Davidian and </a:t>
            </a:r>
            <a:r>
              <a:rPr lang="en-US" dirty="0" err="1"/>
              <a:t>Kacynski</a:t>
            </a:r>
            <a:r>
              <a:rPr lang="en-US" dirty="0"/>
              <a:t>, 1991, NASA Tech Memo 105251</a:t>
            </a:r>
          </a:p>
        </p:txBody>
      </p:sp>
      <p:sp>
        <p:nvSpPr>
          <p:cNvPr id="17" name="TextBox 16">
            <a:extLst>
              <a:ext uri="{FF2B5EF4-FFF2-40B4-BE49-F238E27FC236}">
                <a16:creationId xmlns:a16="http://schemas.microsoft.com/office/drawing/2014/main" id="{9A6407E0-CA66-8563-5289-6CDE40B498E8}"/>
              </a:ext>
            </a:extLst>
          </p:cNvPr>
          <p:cNvSpPr txBox="1"/>
          <p:nvPr/>
        </p:nvSpPr>
        <p:spPr>
          <a:xfrm>
            <a:off x="101600" y="1438804"/>
            <a:ext cx="4470400" cy="5355312"/>
          </a:xfrm>
          <a:prstGeom prst="rect">
            <a:avLst/>
          </a:prstGeom>
          <a:noFill/>
        </p:spPr>
        <p:txBody>
          <a:bodyPr wrap="square" rtlCol="0">
            <a:spAutoFit/>
          </a:bodyPr>
          <a:lstStyle/>
          <a:p>
            <a:r>
              <a:rPr lang="en-US" dirty="0"/>
              <a:t>A real nozzle is significantly more complicated, but at low pressure and/or high temperatures Nozzle Kinetics become the single largest influencer in how the nozzle will behave.</a:t>
            </a:r>
          </a:p>
          <a:p>
            <a:endParaRPr lang="en-US" dirty="0"/>
          </a:p>
          <a:p>
            <a:r>
              <a:rPr lang="en-US" dirty="0"/>
              <a:t>Unfortunately, standard nozzle efficiency terms </a:t>
            </a:r>
            <a:r>
              <a:rPr lang="en-US" b="1" u="sng" dirty="0"/>
              <a:t>do not </a:t>
            </a:r>
            <a:r>
              <a:rPr lang="en-US" dirty="0"/>
              <a:t>account for this and need to be handled separately.</a:t>
            </a:r>
          </a:p>
          <a:p>
            <a:endParaRPr lang="en-US" dirty="0"/>
          </a:p>
          <a:p>
            <a:r>
              <a:rPr lang="en-US" dirty="0"/>
              <a:t>Significant research was done on this in the 1990s for the Low Pressure Nuclear Thermal Propulsion (LPNTP) effort as it was the difference between 1300s and 1000s in some cases.</a:t>
            </a:r>
          </a:p>
          <a:p>
            <a:endParaRPr lang="en-US" dirty="0"/>
          </a:p>
          <a:p>
            <a:r>
              <a:rPr lang="en-US" dirty="0"/>
              <a:t>This was often done using NASA code called TDK (two-dimensional kinetics) or a 2D CFD analysis.</a:t>
            </a:r>
          </a:p>
        </p:txBody>
      </p:sp>
    </p:spTree>
    <p:extLst>
      <p:ext uri="{BB962C8B-B14F-4D97-AF65-F5344CB8AC3E}">
        <p14:creationId xmlns:p14="http://schemas.microsoft.com/office/powerpoint/2010/main" val="2895803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pic>
        <p:nvPicPr>
          <p:cNvPr id="4" name="Picture 3">
            <a:extLst>
              <a:ext uri="{FF2B5EF4-FFF2-40B4-BE49-F238E27FC236}">
                <a16:creationId xmlns:a16="http://schemas.microsoft.com/office/drawing/2014/main" id="{2064D07F-E4E2-F485-E128-A8BF9001E9B7}"/>
              </a:ext>
            </a:extLst>
          </p:cNvPr>
          <p:cNvPicPr>
            <a:picLocks noChangeAspect="1"/>
          </p:cNvPicPr>
          <p:nvPr/>
        </p:nvPicPr>
        <p:blipFill>
          <a:blip r:embed="rId2"/>
          <a:stretch>
            <a:fillRect/>
          </a:stretch>
        </p:blipFill>
        <p:spPr>
          <a:xfrm>
            <a:off x="6860214" y="876080"/>
            <a:ext cx="4105275" cy="4219575"/>
          </a:xfrm>
          <a:prstGeom prst="rect">
            <a:avLst/>
          </a:prstGeom>
        </p:spPr>
      </p:pic>
      <p:sp>
        <p:nvSpPr>
          <p:cNvPr id="8" name="TextBox 7">
            <a:extLst>
              <a:ext uri="{FF2B5EF4-FFF2-40B4-BE49-F238E27FC236}">
                <a16:creationId xmlns:a16="http://schemas.microsoft.com/office/drawing/2014/main" id="{4AF6AF65-033C-F6BD-A22E-AB077732CC01}"/>
              </a:ext>
            </a:extLst>
          </p:cNvPr>
          <p:cNvSpPr txBox="1"/>
          <p:nvPr/>
        </p:nvSpPr>
        <p:spPr>
          <a:xfrm>
            <a:off x="593814" y="1206399"/>
            <a:ext cx="5099018" cy="2308324"/>
          </a:xfrm>
          <a:prstGeom prst="rect">
            <a:avLst/>
          </a:prstGeom>
          <a:noFill/>
        </p:spPr>
        <p:txBody>
          <a:bodyPr wrap="square" rtlCol="0">
            <a:spAutoFit/>
          </a:bodyPr>
          <a:lstStyle/>
          <a:p>
            <a:r>
              <a:rPr lang="en-US" dirty="0"/>
              <a:t>In 1959, Bray would develop a model for predicting the behavior of the high enthalpy flows of a pure diatomic species (O</a:t>
            </a:r>
            <a:r>
              <a:rPr lang="en-US" baseline="-25000" dirty="0"/>
              <a:t>2</a:t>
            </a:r>
            <a:r>
              <a:rPr lang="en-US" dirty="0"/>
              <a:t>, N</a:t>
            </a:r>
            <a:r>
              <a:rPr lang="en-US" baseline="-25000" dirty="0"/>
              <a:t>2</a:t>
            </a:r>
            <a:r>
              <a:rPr lang="en-US" dirty="0"/>
              <a:t>) in hypersonic wind tunnels.</a:t>
            </a:r>
          </a:p>
          <a:p>
            <a:endParaRPr lang="en-US" dirty="0"/>
          </a:p>
          <a:p>
            <a:r>
              <a:rPr lang="en-US" dirty="0"/>
              <a:t>The model stipulates that the true behavior of a nozzle can be approximated by assuming equilibrium up to a point and then frozen afterwards. He would develop this relationship:</a:t>
            </a:r>
          </a:p>
        </p:txBody>
      </p:sp>
      <p:sp>
        <p:nvSpPr>
          <p:cNvPr id="11" name="TextBox 10">
            <a:extLst>
              <a:ext uri="{FF2B5EF4-FFF2-40B4-BE49-F238E27FC236}">
                <a16:creationId xmlns:a16="http://schemas.microsoft.com/office/drawing/2014/main" id="{611BF5FF-2C11-B584-403A-2917B90ED22F}"/>
              </a:ext>
            </a:extLst>
          </p:cNvPr>
          <p:cNvSpPr txBox="1"/>
          <p:nvPr/>
        </p:nvSpPr>
        <p:spPr>
          <a:xfrm>
            <a:off x="8977997" y="4834045"/>
            <a:ext cx="2390660" cy="261610"/>
          </a:xfrm>
          <a:prstGeom prst="rect">
            <a:avLst/>
          </a:prstGeom>
          <a:noFill/>
        </p:spPr>
        <p:txBody>
          <a:bodyPr wrap="square" rtlCol="0">
            <a:spAutoFit/>
          </a:bodyPr>
          <a:lstStyle/>
          <a:p>
            <a:r>
              <a:rPr lang="en-US" sz="1050" dirty="0">
                <a:solidFill>
                  <a:schemeClr val="bg1"/>
                </a:solidFill>
              </a:rPr>
              <a:t>Area expansion Ratio </a:t>
            </a:r>
          </a:p>
        </p:txBody>
      </p:sp>
      <p:sp>
        <p:nvSpPr>
          <p:cNvPr id="12" name="TextBox 11">
            <a:extLst>
              <a:ext uri="{FF2B5EF4-FFF2-40B4-BE49-F238E27FC236}">
                <a16:creationId xmlns:a16="http://schemas.microsoft.com/office/drawing/2014/main" id="{82CCD0C0-686F-687D-9625-D5CBE3424FF6}"/>
              </a:ext>
            </a:extLst>
          </p:cNvPr>
          <p:cNvSpPr txBox="1"/>
          <p:nvPr/>
        </p:nvSpPr>
        <p:spPr>
          <a:xfrm>
            <a:off x="6096000" y="2337478"/>
            <a:ext cx="844600" cy="900246"/>
          </a:xfrm>
          <a:prstGeom prst="rect">
            <a:avLst/>
          </a:prstGeom>
          <a:solidFill>
            <a:schemeClr val="tx1"/>
          </a:solidFill>
        </p:spPr>
        <p:txBody>
          <a:bodyPr wrap="square" rtlCol="0">
            <a:spAutoFit/>
          </a:bodyPr>
          <a:lstStyle/>
          <a:p>
            <a:r>
              <a:rPr lang="en-US" sz="1050" dirty="0">
                <a:solidFill>
                  <a:schemeClr val="bg1"/>
                </a:solidFill>
              </a:rPr>
              <a:t>Level of dissociation of a diatomic species</a:t>
            </a:r>
          </a:p>
        </p:txBody>
      </p:sp>
      <p:sp>
        <p:nvSpPr>
          <p:cNvPr id="15" name="TextBox 14">
            <a:extLst>
              <a:ext uri="{FF2B5EF4-FFF2-40B4-BE49-F238E27FC236}">
                <a16:creationId xmlns:a16="http://schemas.microsoft.com/office/drawing/2014/main" id="{1D956813-CAA7-2A34-889C-1096DADD2390}"/>
              </a:ext>
            </a:extLst>
          </p:cNvPr>
          <p:cNvSpPr txBox="1"/>
          <p:nvPr/>
        </p:nvSpPr>
        <p:spPr>
          <a:xfrm>
            <a:off x="7777584" y="945593"/>
            <a:ext cx="2732953" cy="430887"/>
          </a:xfrm>
          <a:prstGeom prst="rect">
            <a:avLst/>
          </a:prstGeom>
          <a:solidFill>
            <a:schemeClr val="tx1"/>
          </a:solidFill>
        </p:spPr>
        <p:txBody>
          <a:bodyPr wrap="square">
            <a:spAutoFit/>
          </a:bodyPr>
          <a:lstStyle/>
          <a:p>
            <a:r>
              <a:rPr lang="en-US" sz="1050" dirty="0">
                <a:solidFill>
                  <a:schemeClr val="bg1"/>
                </a:solidFill>
              </a:rPr>
              <a:t>Atomic Recombination in a hypersonic Wind-Tunnel Nozzle – K.N.C. Bray</a:t>
            </a:r>
          </a:p>
        </p:txBody>
      </p:sp>
      <p:sp>
        <p:nvSpPr>
          <p:cNvPr id="9" name="TextBox 8">
            <a:extLst>
              <a:ext uri="{FF2B5EF4-FFF2-40B4-BE49-F238E27FC236}">
                <a16:creationId xmlns:a16="http://schemas.microsoft.com/office/drawing/2014/main" id="{04E353AB-04C9-1AF5-C4AA-4121825F6ECC}"/>
              </a:ext>
            </a:extLst>
          </p:cNvPr>
          <p:cNvSpPr txBox="1"/>
          <p:nvPr/>
        </p:nvSpPr>
        <p:spPr>
          <a:xfrm>
            <a:off x="8977997" y="3514723"/>
            <a:ext cx="990601" cy="253916"/>
          </a:xfrm>
          <a:prstGeom prst="rect">
            <a:avLst/>
          </a:prstGeom>
          <a:solidFill>
            <a:schemeClr val="tx1"/>
          </a:solidFill>
          <a:effectLst>
            <a:softEdge rad="63500"/>
          </a:effectLst>
        </p:spPr>
        <p:txBody>
          <a:bodyPr wrap="square" rtlCol="0">
            <a:spAutoFit/>
          </a:bodyPr>
          <a:lstStyle/>
          <a:p>
            <a:r>
              <a:rPr lang="en-US" sz="1050" b="1" dirty="0">
                <a:solidFill>
                  <a:schemeClr val="bg1"/>
                </a:solidFill>
              </a:rPr>
              <a:t>True Behavior</a:t>
            </a:r>
          </a:p>
        </p:txBody>
      </p:sp>
      <p:sp>
        <p:nvSpPr>
          <p:cNvPr id="14" name="TextBox 13">
            <a:extLst>
              <a:ext uri="{FF2B5EF4-FFF2-40B4-BE49-F238E27FC236}">
                <a16:creationId xmlns:a16="http://schemas.microsoft.com/office/drawing/2014/main" id="{95AFBF89-05BE-FCA0-FA65-16C4FEEA2BC5}"/>
              </a:ext>
            </a:extLst>
          </p:cNvPr>
          <p:cNvSpPr txBox="1"/>
          <p:nvPr/>
        </p:nvSpPr>
        <p:spPr>
          <a:xfrm>
            <a:off x="8977996" y="3172234"/>
            <a:ext cx="990601" cy="253916"/>
          </a:xfrm>
          <a:prstGeom prst="rect">
            <a:avLst/>
          </a:prstGeom>
          <a:solidFill>
            <a:schemeClr val="tx1"/>
          </a:solidFill>
          <a:effectLst>
            <a:softEdge rad="63500"/>
          </a:effectLst>
        </p:spPr>
        <p:txBody>
          <a:bodyPr wrap="square" rtlCol="0">
            <a:spAutoFit/>
          </a:bodyPr>
          <a:lstStyle/>
          <a:p>
            <a:r>
              <a:rPr lang="en-US" sz="1050" b="1" dirty="0">
                <a:solidFill>
                  <a:schemeClr val="bg1"/>
                </a:solidFill>
              </a:rPr>
              <a:t>S-F </a:t>
            </a:r>
            <a:r>
              <a:rPr lang="en-US" sz="1050" b="1" dirty="0" err="1">
                <a:solidFill>
                  <a:schemeClr val="bg1"/>
                </a:solidFill>
              </a:rPr>
              <a:t>approx</a:t>
            </a:r>
            <a:endParaRPr lang="en-US" sz="1050" b="1" dirty="0">
              <a:solidFill>
                <a:schemeClr val="bg1"/>
              </a:solidFill>
            </a:endParaRPr>
          </a:p>
        </p:txBody>
      </p:sp>
      <p:pic>
        <p:nvPicPr>
          <p:cNvPr id="17" name="Picture 16">
            <a:extLst>
              <a:ext uri="{FF2B5EF4-FFF2-40B4-BE49-F238E27FC236}">
                <a16:creationId xmlns:a16="http://schemas.microsoft.com/office/drawing/2014/main" id="{FA2DCEE9-6AEB-0B6D-0BB7-7543FD2FAEF7}"/>
              </a:ext>
            </a:extLst>
          </p:cNvPr>
          <p:cNvPicPr>
            <a:picLocks noChangeAspect="1"/>
          </p:cNvPicPr>
          <p:nvPr/>
        </p:nvPicPr>
        <p:blipFill>
          <a:blip r:embed="rId3"/>
          <a:stretch>
            <a:fillRect/>
          </a:stretch>
        </p:blipFill>
        <p:spPr>
          <a:xfrm>
            <a:off x="2193212" y="4847689"/>
            <a:ext cx="2085975" cy="676275"/>
          </a:xfrm>
          <a:prstGeom prst="rect">
            <a:avLst/>
          </a:prstGeom>
        </p:spPr>
      </p:pic>
      <p:cxnSp>
        <p:nvCxnSpPr>
          <p:cNvPr id="19" name="Straight Arrow Connector 18">
            <a:extLst>
              <a:ext uri="{FF2B5EF4-FFF2-40B4-BE49-F238E27FC236}">
                <a16:creationId xmlns:a16="http://schemas.microsoft.com/office/drawing/2014/main" id="{6A37677A-FA84-E8FF-BCB4-176291998185}"/>
              </a:ext>
            </a:extLst>
          </p:cNvPr>
          <p:cNvCxnSpPr>
            <a:cxnSpLocks/>
            <a:stCxn id="20" idx="3"/>
          </p:cNvCxnSpPr>
          <p:nvPr/>
        </p:nvCxnSpPr>
        <p:spPr>
          <a:xfrm>
            <a:off x="1726944" y="4918215"/>
            <a:ext cx="702733" cy="12661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B4425AF-D80D-A95D-E066-598334CA94F9}"/>
              </a:ext>
            </a:extLst>
          </p:cNvPr>
          <p:cNvSpPr txBox="1"/>
          <p:nvPr/>
        </p:nvSpPr>
        <p:spPr>
          <a:xfrm>
            <a:off x="423077" y="4364217"/>
            <a:ext cx="1303867" cy="1107996"/>
          </a:xfrm>
          <a:prstGeom prst="rect">
            <a:avLst/>
          </a:prstGeom>
          <a:noFill/>
        </p:spPr>
        <p:txBody>
          <a:bodyPr wrap="square" rtlCol="0">
            <a:spAutoFit/>
          </a:bodyPr>
          <a:lstStyle/>
          <a:p>
            <a:r>
              <a:rPr lang="en-US" sz="1100" i="1" dirty="0"/>
              <a:t>Change in level of dissociation (% monoatomic by mass) per non-dimensional nozzle length</a:t>
            </a:r>
          </a:p>
        </p:txBody>
      </p:sp>
      <p:cxnSp>
        <p:nvCxnSpPr>
          <p:cNvPr id="25" name="Straight Arrow Connector 24">
            <a:extLst>
              <a:ext uri="{FF2B5EF4-FFF2-40B4-BE49-F238E27FC236}">
                <a16:creationId xmlns:a16="http://schemas.microsoft.com/office/drawing/2014/main" id="{ED7147BA-B4ED-34A2-983C-3532696D19CA}"/>
              </a:ext>
            </a:extLst>
          </p:cNvPr>
          <p:cNvCxnSpPr>
            <a:cxnSpLocks/>
            <a:stCxn id="55" idx="2"/>
          </p:cNvCxnSpPr>
          <p:nvPr/>
        </p:nvCxnSpPr>
        <p:spPr>
          <a:xfrm>
            <a:off x="2811184" y="4644809"/>
            <a:ext cx="287360" cy="4571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F0C04BA-7E80-9145-2A8D-85755E60E87E}"/>
              </a:ext>
            </a:extLst>
          </p:cNvPr>
          <p:cNvCxnSpPr>
            <a:cxnSpLocks/>
            <a:stCxn id="34" idx="0"/>
          </p:cNvCxnSpPr>
          <p:nvPr/>
        </p:nvCxnSpPr>
        <p:spPr>
          <a:xfrm flipV="1">
            <a:off x="2790064" y="5332615"/>
            <a:ext cx="432164" cy="34637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C326B41-12B9-96A4-7186-8E36882126FC}"/>
              </a:ext>
            </a:extLst>
          </p:cNvPr>
          <p:cNvSpPr txBox="1"/>
          <p:nvPr/>
        </p:nvSpPr>
        <p:spPr>
          <a:xfrm>
            <a:off x="2286850" y="5678986"/>
            <a:ext cx="1006427" cy="261610"/>
          </a:xfrm>
          <a:prstGeom prst="rect">
            <a:avLst/>
          </a:prstGeom>
          <a:noFill/>
        </p:spPr>
        <p:txBody>
          <a:bodyPr wrap="square" rtlCol="0">
            <a:spAutoFit/>
          </a:bodyPr>
          <a:lstStyle/>
          <a:p>
            <a:r>
              <a:rPr lang="en-US" sz="1100" i="1" dirty="0"/>
              <a:t>Local density</a:t>
            </a:r>
          </a:p>
        </p:txBody>
      </p:sp>
      <p:cxnSp>
        <p:nvCxnSpPr>
          <p:cNvPr id="35" name="Straight Arrow Connector 34">
            <a:extLst>
              <a:ext uri="{FF2B5EF4-FFF2-40B4-BE49-F238E27FC236}">
                <a16:creationId xmlns:a16="http://schemas.microsoft.com/office/drawing/2014/main" id="{D89820CD-7104-2435-9B0F-B9E96B765A9D}"/>
              </a:ext>
            </a:extLst>
          </p:cNvPr>
          <p:cNvCxnSpPr>
            <a:cxnSpLocks/>
            <a:stCxn id="39" idx="0"/>
          </p:cNvCxnSpPr>
          <p:nvPr/>
        </p:nvCxnSpPr>
        <p:spPr>
          <a:xfrm flipH="1" flipV="1">
            <a:off x="3554106" y="5398277"/>
            <a:ext cx="224465" cy="50402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0E0A803-1F97-0264-D7C9-44D56ED6D9E3}"/>
              </a:ext>
            </a:extLst>
          </p:cNvPr>
          <p:cNvSpPr txBox="1"/>
          <p:nvPr/>
        </p:nvSpPr>
        <p:spPr>
          <a:xfrm>
            <a:off x="2993865" y="5902302"/>
            <a:ext cx="1569412" cy="430887"/>
          </a:xfrm>
          <a:prstGeom prst="rect">
            <a:avLst/>
          </a:prstGeom>
          <a:noFill/>
        </p:spPr>
        <p:txBody>
          <a:bodyPr wrap="square" rtlCol="0">
            <a:spAutoFit/>
          </a:bodyPr>
          <a:lstStyle/>
          <a:p>
            <a:r>
              <a:rPr lang="en-US" sz="1100" i="1" dirty="0"/>
              <a:t>Local Temperature / Chamber Temperature</a:t>
            </a:r>
          </a:p>
        </p:txBody>
      </p:sp>
      <p:sp>
        <p:nvSpPr>
          <p:cNvPr id="43" name="TextBox 42">
            <a:extLst>
              <a:ext uri="{FF2B5EF4-FFF2-40B4-BE49-F238E27FC236}">
                <a16:creationId xmlns:a16="http://schemas.microsoft.com/office/drawing/2014/main" id="{D4853C47-E519-4C58-90A0-C3F8E75C3A64}"/>
              </a:ext>
            </a:extLst>
          </p:cNvPr>
          <p:cNvSpPr txBox="1"/>
          <p:nvPr/>
        </p:nvSpPr>
        <p:spPr>
          <a:xfrm>
            <a:off x="3597059" y="3901846"/>
            <a:ext cx="1569412" cy="769441"/>
          </a:xfrm>
          <a:prstGeom prst="rect">
            <a:avLst/>
          </a:prstGeom>
          <a:noFill/>
        </p:spPr>
        <p:txBody>
          <a:bodyPr wrap="square" rtlCol="0">
            <a:spAutoFit/>
          </a:bodyPr>
          <a:lstStyle/>
          <a:p>
            <a:r>
              <a:rPr lang="en-US" sz="1100" i="1" dirty="0"/>
              <a:t>S (constant related to dissociation behavior) some historic dispute. Bray recommends 0.</a:t>
            </a:r>
          </a:p>
        </p:txBody>
      </p:sp>
      <p:cxnSp>
        <p:nvCxnSpPr>
          <p:cNvPr id="44" name="Straight Arrow Connector 43">
            <a:extLst>
              <a:ext uri="{FF2B5EF4-FFF2-40B4-BE49-F238E27FC236}">
                <a16:creationId xmlns:a16="http://schemas.microsoft.com/office/drawing/2014/main" id="{2B528454-FAE9-490A-1474-5A3307327B24}"/>
              </a:ext>
            </a:extLst>
          </p:cNvPr>
          <p:cNvCxnSpPr>
            <a:cxnSpLocks/>
            <a:stCxn id="43" idx="2"/>
          </p:cNvCxnSpPr>
          <p:nvPr/>
        </p:nvCxnSpPr>
        <p:spPr>
          <a:xfrm flipH="1">
            <a:off x="3895425" y="4671287"/>
            <a:ext cx="486340" cy="31000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2C0652C-DF29-4BEF-F378-A54676F3987A}"/>
              </a:ext>
            </a:extLst>
          </p:cNvPr>
          <p:cNvCxnSpPr>
            <a:cxnSpLocks/>
            <a:stCxn id="50" idx="1"/>
          </p:cNvCxnSpPr>
          <p:nvPr/>
        </p:nvCxnSpPr>
        <p:spPr>
          <a:xfrm flipH="1">
            <a:off x="4066911" y="5002845"/>
            <a:ext cx="612725" cy="11299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A4B4840-F0A0-8684-6241-674FE0E07586}"/>
              </a:ext>
            </a:extLst>
          </p:cNvPr>
          <p:cNvSpPr txBox="1"/>
          <p:nvPr/>
        </p:nvSpPr>
        <p:spPr>
          <a:xfrm>
            <a:off x="4679636" y="4872040"/>
            <a:ext cx="1569412" cy="261610"/>
          </a:xfrm>
          <a:prstGeom prst="rect">
            <a:avLst/>
          </a:prstGeom>
          <a:noFill/>
        </p:spPr>
        <p:txBody>
          <a:bodyPr wrap="square" rtlCol="0">
            <a:spAutoFit/>
          </a:bodyPr>
          <a:lstStyle/>
          <a:p>
            <a:r>
              <a:rPr lang="en-US" sz="1100" i="1" dirty="0"/>
              <a:t>Local dissociation</a:t>
            </a:r>
          </a:p>
        </p:txBody>
      </p:sp>
      <p:sp>
        <p:nvSpPr>
          <p:cNvPr id="52" name="TextBox 51">
            <a:extLst>
              <a:ext uri="{FF2B5EF4-FFF2-40B4-BE49-F238E27FC236}">
                <a16:creationId xmlns:a16="http://schemas.microsoft.com/office/drawing/2014/main" id="{0064A182-669E-5DDD-5AAA-F46C7CBB9D85}"/>
              </a:ext>
            </a:extLst>
          </p:cNvPr>
          <p:cNvSpPr txBox="1"/>
          <p:nvPr/>
        </p:nvSpPr>
        <p:spPr>
          <a:xfrm>
            <a:off x="4555305" y="5320718"/>
            <a:ext cx="1569412" cy="261610"/>
          </a:xfrm>
          <a:prstGeom prst="rect">
            <a:avLst/>
          </a:prstGeom>
          <a:noFill/>
        </p:spPr>
        <p:txBody>
          <a:bodyPr wrap="square" rtlCol="0">
            <a:spAutoFit/>
          </a:bodyPr>
          <a:lstStyle/>
          <a:p>
            <a:r>
              <a:rPr lang="en-US" sz="1100" i="1" dirty="0"/>
              <a:t>Local velocity</a:t>
            </a:r>
          </a:p>
        </p:txBody>
      </p:sp>
      <p:cxnSp>
        <p:nvCxnSpPr>
          <p:cNvPr id="53" name="Straight Arrow Connector 52">
            <a:extLst>
              <a:ext uri="{FF2B5EF4-FFF2-40B4-BE49-F238E27FC236}">
                <a16:creationId xmlns:a16="http://schemas.microsoft.com/office/drawing/2014/main" id="{B4697C8F-CFDC-E396-D9BD-4CF511A2A89A}"/>
              </a:ext>
            </a:extLst>
          </p:cNvPr>
          <p:cNvCxnSpPr>
            <a:cxnSpLocks/>
            <a:stCxn id="52" idx="1"/>
          </p:cNvCxnSpPr>
          <p:nvPr/>
        </p:nvCxnSpPr>
        <p:spPr>
          <a:xfrm flipH="1" flipV="1">
            <a:off x="4132730" y="5324731"/>
            <a:ext cx="422575" cy="1267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0BB95FD-52C3-0333-9A2F-7BB1DB6EA117}"/>
              </a:ext>
            </a:extLst>
          </p:cNvPr>
          <p:cNvSpPr txBox="1"/>
          <p:nvPr/>
        </p:nvSpPr>
        <p:spPr>
          <a:xfrm>
            <a:off x="2089538" y="3706090"/>
            <a:ext cx="1443292" cy="938719"/>
          </a:xfrm>
          <a:prstGeom prst="rect">
            <a:avLst/>
          </a:prstGeom>
          <a:noFill/>
        </p:spPr>
        <p:txBody>
          <a:bodyPr wrap="square" rtlCol="0">
            <a:spAutoFit/>
          </a:bodyPr>
          <a:lstStyle/>
          <a:p>
            <a:r>
              <a:rPr lang="en-US" sz="1100" i="1" dirty="0"/>
              <a:t>Dimensionless Dissociation Rate Parameter. Based off nozzle dimensions and chemical</a:t>
            </a:r>
          </a:p>
        </p:txBody>
      </p:sp>
    </p:spTree>
    <p:extLst>
      <p:ext uri="{BB962C8B-B14F-4D97-AF65-F5344CB8AC3E}">
        <p14:creationId xmlns:p14="http://schemas.microsoft.com/office/powerpoint/2010/main" val="428706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pic>
        <p:nvPicPr>
          <p:cNvPr id="4" name="Picture 3">
            <a:extLst>
              <a:ext uri="{FF2B5EF4-FFF2-40B4-BE49-F238E27FC236}">
                <a16:creationId xmlns:a16="http://schemas.microsoft.com/office/drawing/2014/main" id="{2064D07F-E4E2-F485-E128-A8BF9001E9B7}"/>
              </a:ext>
            </a:extLst>
          </p:cNvPr>
          <p:cNvPicPr>
            <a:picLocks noChangeAspect="1"/>
          </p:cNvPicPr>
          <p:nvPr/>
        </p:nvPicPr>
        <p:blipFill>
          <a:blip r:embed="rId2"/>
          <a:stretch>
            <a:fillRect/>
          </a:stretch>
        </p:blipFill>
        <p:spPr>
          <a:xfrm>
            <a:off x="6860214" y="876080"/>
            <a:ext cx="4105275" cy="4219575"/>
          </a:xfrm>
          <a:prstGeom prst="rect">
            <a:avLst/>
          </a:prstGeom>
        </p:spPr>
      </p:pic>
      <p:sp>
        <p:nvSpPr>
          <p:cNvPr id="8" name="TextBox 7">
            <a:extLst>
              <a:ext uri="{FF2B5EF4-FFF2-40B4-BE49-F238E27FC236}">
                <a16:creationId xmlns:a16="http://schemas.microsoft.com/office/drawing/2014/main" id="{4AF6AF65-033C-F6BD-A22E-AB077732CC01}"/>
              </a:ext>
            </a:extLst>
          </p:cNvPr>
          <p:cNvSpPr txBox="1"/>
          <p:nvPr/>
        </p:nvSpPr>
        <p:spPr>
          <a:xfrm>
            <a:off x="127327" y="1172065"/>
            <a:ext cx="5968673" cy="1477328"/>
          </a:xfrm>
          <a:prstGeom prst="rect">
            <a:avLst/>
          </a:prstGeom>
          <a:noFill/>
        </p:spPr>
        <p:txBody>
          <a:bodyPr wrap="square" rtlCol="0">
            <a:spAutoFit/>
          </a:bodyPr>
          <a:lstStyle/>
          <a:p>
            <a:r>
              <a:rPr lang="en-US" dirty="0"/>
              <a:t>If we take a reference case (r) from which we can determine where this freezing point is, we are able to scale it to find the freezing point for a second set of operating conditions.</a:t>
            </a:r>
          </a:p>
          <a:p>
            <a:endParaRPr lang="en-US" dirty="0"/>
          </a:p>
          <a:p>
            <a:r>
              <a:rPr lang="en-US" dirty="0"/>
              <a:t>We want to find where the following is true</a:t>
            </a:r>
          </a:p>
        </p:txBody>
      </p:sp>
      <p:sp>
        <p:nvSpPr>
          <p:cNvPr id="11" name="TextBox 10">
            <a:extLst>
              <a:ext uri="{FF2B5EF4-FFF2-40B4-BE49-F238E27FC236}">
                <a16:creationId xmlns:a16="http://schemas.microsoft.com/office/drawing/2014/main" id="{611BF5FF-2C11-B584-403A-2917B90ED22F}"/>
              </a:ext>
            </a:extLst>
          </p:cNvPr>
          <p:cNvSpPr txBox="1"/>
          <p:nvPr/>
        </p:nvSpPr>
        <p:spPr>
          <a:xfrm>
            <a:off x="8977997" y="4834045"/>
            <a:ext cx="2390660" cy="261610"/>
          </a:xfrm>
          <a:prstGeom prst="rect">
            <a:avLst/>
          </a:prstGeom>
          <a:noFill/>
        </p:spPr>
        <p:txBody>
          <a:bodyPr wrap="square" rtlCol="0">
            <a:spAutoFit/>
          </a:bodyPr>
          <a:lstStyle/>
          <a:p>
            <a:r>
              <a:rPr lang="en-US" sz="1050" dirty="0">
                <a:solidFill>
                  <a:schemeClr val="bg1"/>
                </a:solidFill>
              </a:rPr>
              <a:t>Area expansion Ratio </a:t>
            </a:r>
          </a:p>
        </p:txBody>
      </p:sp>
      <p:sp>
        <p:nvSpPr>
          <p:cNvPr id="12" name="TextBox 11">
            <a:extLst>
              <a:ext uri="{FF2B5EF4-FFF2-40B4-BE49-F238E27FC236}">
                <a16:creationId xmlns:a16="http://schemas.microsoft.com/office/drawing/2014/main" id="{82CCD0C0-686F-687D-9625-D5CBE3424FF6}"/>
              </a:ext>
            </a:extLst>
          </p:cNvPr>
          <p:cNvSpPr txBox="1"/>
          <p:nvPr/>
        </p:nvSpPr>
        <p:spPr>
          <a:xfrm>
            <a:off x="6096000" y="2337478"/>
            <a:ext cx="844600" cy="900246"/>
          </a:xfrm>
          <a:prstGeom prst="rect">
            <a:avLst/>
          </a:prstGeom>
          <a:solidFill>
            <a:schemeClr val="tx1"/>
          </a:solidFill>
        </p:spPr>
        <p:txBody>
          <a:bodyPr wrap="square" rtlCol="0">
            <a:spAutoFit/>
          </a:bodyPr>
          <a:lstStyle/>
          <a:p>
            <a:r>
              <a:rPr lang="en-US" sz="1050" dirty="0">
                <a:solidFill>
                  <a:schemeClr val="bg1"/>
                </a:solidFill>
              </a:rPr>
              <a:t>Level of dissociation of a diatomic species</a:t>
            </a:r>
          </a:p>
        </p:txBody>
      </p:sp>
      <p:sp>
        <p:nvSpPr>
          <p:cNvPr id="15" name="TextBox 14">
            <a:extLst>
              <a:ext uri="{FF2B5EF4-FFF2-40B4-BE49-F238E27FC236}">
                <a16:creationId xmlns:a16="http://schemas.microsoft.com/office/drawing/2014/main" id="{1D956813-CAA7-2A34-889C-1096DADD2390}"/>
              </a:ext>
            </a:extLst>
          </p:cNvPr>
          <p:cNvSpPr txBox="1"/>
          <p:nvPr/>
        </p:nvSpPr>
        <p:spPr>
          <a:xfrm>
            <a:off x="7777584" y="945593"/>
            <a:ext cx="2732953" cy="430887"/>
          </a:xfrm>
          <a:prstGeom prst="rect">
            <a:avLst/>
          </a:prstGeom>
          <a:solidFill>
            <a:schemeClr val="tx1"/>
          </a:solidFill>
        </p:spPr>
        <p:txBody>
          <a:bodyPr wrap="square">
            <a:spAutoFit/>
          </a:bodyPr>
          <a:lstStyle/>
          <a:p>
            <a:r>
              <a:rPr lang="en-US" sz="1050" dirty="0">
                <a:solidFill>
                  <a:schemeClr val="bg1"/>
                </a:solidFill>
              </a:rPr>
              <a:t>Atomic Recombination in a hypersonic Wind-Tunnel Nozzle – K.N.C. Bray</a:t>
            </a:r>
          </a:p>
        </p:txBody>
      </p:sp>
      <p:sp>
        <p:nvSpPr>
          <p:cNvPr id="9" name="TextBox 8">
            <a:extLst>
              <a:ext uri="{FF2B5EF4-FFF2-40B4-BE49-F238E27FC236}">
                <a16:creationId xmlns:a16="http://schemas.microsoft.com/office/drawing/2014/main" id="{04E353AB-04C9-1AF5-C4AA-4121825F6ECC}"/>
              </a:ext>
            </a:extLst>
          </p:cNvPr>
          <p:cNvSpPr txBox="1"/>
          <p:nvPr/>
        </p:nvSpPr>
        <p:spPr>
          <a:xfrm>
            <a:off x="8977997" y="3514723"/>
            <a:ext cx="990601" cy="253916"/>
          </a:xfrm>
          <a:prstGeom prst="rect">
            <a:avLst/>
          </a:prstGeom>
          <a:solidFill>
            <a:schemeClr val="tx1"/>
          </a:solidFill>
          <a:effectLst>
            <a:softEdge rad="63500"/>
          </a:effectLst>
        </p:spPr>
        <p:txBody>
          <a:bodyPr wrap="square" rtlCol="0">
            <a:spAutoFit/>
          </a:bodyPr>
          <a:lstStyle/>
          <a:p>
            <a:r>
              <a:rPr lang="en-US" sz="1050" b="1" dirty="0">
                <a:solidFill>
                  <a:schemeClr val="bg1"/>
                </a:solidFill>
              </a:rPr>
              <a:t>True Behavior</a:t>
            </a:r>
          </a:p>
        </p:txBody>
      </p:sp>
      <p:sp>
        <p:nvSpPr>
          <p:cNvPr id="14" name="TextBox 13">
            <a:extLst>
              <a:ext uri="{FF2B5EF4-FFF2-40B4-BE49-F238E27FC236}">
                <a16:creationId xmlns:a16="http://schemas.microsoft.com/office/drawing/2014/main" id="{95AFBF89-05BE-FCA0-FA65-16C4FEEA2BC5}"/>
              </a:ext>
            </a:extLst>
          </p:cNvPr>
          <p:cNvSpPr txBox="1"/>
          <p:nvPr/>
        </p:nvSpPr>
        <p:spPr>
          <a:xfrm>
            <a:off x="8977996" y="3172234"/>
            <a:ext cx="990601" cy="253916"/>
          </a:xfrm>
          <a:prstGeom prst="rect">
            <a:avLst/>
          </a:prstGeom>
          <a:solidFill>
            <a:schemeClr val="tx1"/>
          </a:solidFill>
          <a:effectLst>
            <a:softEdge rad="63500"/>
          </a:effectLst>
        </p:spPr>
        <p:txBody>
          <a:bodyPr wrap="square" rtlCol="0">
            <a:spAutoFit/>
          </a:bodyPr>
          <a:lstStyle/>
          <a:p>
            <a:r>
              <a:rPr lang="en-US" sz="1050" b="1" dirty="0">
                <a:solidFill>
                  <a:schemeClr val="bg1"/>
                </a:solidFill>
              </a:rPr>
              <a:t>S-F </a:t>
            </a:r>
            <a:r>
              <a:rPr lang="en-US" sz="1050" b="1" dirty="0" err="1">
                <a:solidFill>
                  <a:schemeClr val="bg1"/>
                </a:solidFill>
              </a:rPr>
              <a:t>approx</a:t>
            </a:r>
            <a:endParaRPr lang="en-US" sz="1050" b="1" dirty="0">
              <a:solidFill>
                <a:schemeClr val="bg1"/>
              </a:solidFil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4C94328-4307-87C7-7644-2C1E26E86308}"/>
                  </a:ext>
                </a:extLst>
              </p:cNvPr>
              <p:cNvSpPr txBox="1"/>
              <p:nvPr/>
            </p:nvSpPr>
            <p:spPr>
              <a:xfrm>
                <a:off x="388359" y="2952000"/>
                <a:ext cx="5648374" cy="38143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az-Cyrl-AZ" i="1" smtClean="0">
                                  <a:latin typeface="Cambria Math" panose="02040503050406030204" pitchFamily="18" charset="0"/>
                                </a:rPr>
                              </m:ctrlPr>
                            </m:dPr>
                            <m:e>
                              <m:r>
                                <a:rPr lang="az-Cyrl-AZ" i="1">
                                  <a:latin typeface="Cambria Math" panose="02040503050406030204" pitchFamily="18" charset="0"/>
                                </a:rPr>
                                <m:t>Ф</m:t>
                              </m:r>
                              <m:sSup>
                                <m:sSupPr>
                                  <m:ctrlPr>
                                    <a:rPr lang="en-US" i="1">
                                      <a:latin typeface="Cambria Math" panose="02040503050406030204" pitchFamily="18" charset="0"/>
                                      <a:ea typeface="Cambria Math" panose="02040503050406030204" pitchFamily="18" charset="0"/>
                                    </a:rPr>
                                  </m:ctrlPr>
                                </m:sSupPr>
                                <m:e>
                                  <m:r>
                                    <a:rPr lang="az-Cyrl-AZ" i="1">
                                      <a:latin typeface="Cambria Math" panose="02040503050406030204" pitchFamily="18" charset="0"/>
                                      <a:ea typeface="Cambria Math" panose="02040503050406030204" pitchFamily="18" charset="0"/>
                                    </a:rPr>
                                    <m:t>𝜌</m:t>
                                  </m:r>
                                </m:e>
                                <m:sup>
                                  <m:r>
                                    <a:rPr lang="en-US" i="1">
                                      <a:latin typeface="Cambria Math" panose="02040503050406030204" pitchFamily="18" charset="0"/>
                                      <a:ea typeface="Cambria Math" panose="02040503050406030204" pitchFamily="18" charset="0"/>
                                    </a:rPr>
                                    <m:t>2</m:t>
                                  </m:r>
                                </m:sup>
                              </m:sSup>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𝑣</m:t>
                                  </m:r>
                                </m:den>
                              </m:f>
                            </m:e>
                          </m:d>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az-Cyrl-AZ" i="1">
                          <a:latin typeface="Cambria Math" panose="02040503050406030204" pitchFamily="18" charset="0"/>
                        </a:rPr>
                        <m:t>Ф</m:t>
                      </m:r>
                      <m:sSup>
                        <m:sSupPr>
                          <m:ctrlPr>
                            <a:rPr lang="en-US" i="1">
                              <a:latin typeface="Cambria Math" panose="02040503050406030204" pitchFamily="18" charset="0"/>
                              <a:ea typeface="Cambria Math" panose="02040503050406030204" pitchFamily="18" charset="0"/>
                            </a:rPr>
                          </m:ctrlPr>
                        </m:sSupPr>
                        <m:e>
                          <m:r>
                            <a:rPr lang="az-Cyrl-AZ" i="1">
                              <a:latin typeface="Cambria Math" panose="02040503050406030204" pitchFamily="18" charset="0"/>
                              <a:ea typeface="Cambria Math" panose="02040503050406030204" pitchFamily="18" charset="0"/>
                            </a:rPr>
                            <m:t>𝜌</m:t>
                          </m:r>
                        </m:e>
                        <m:sup>
                          <m:r>
                            <a:rPr lang="en-US" i="1">
                              <a:latin typeface="Cambria Math" panose="02040503050406030204" pitchFamily="18" charset="0"/>
                              <a:ea typeface="Cambria Math" panose="02040503050406030204" pitchFamily="18" charset="0"/>
                            </a:rPr>
                            <m:t>2</m:t>
                          </m:r>
                        </m:sup>
                      </m:sSup>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𝑣</m:t>
                          </m:r>
                        </m:den>
                      </m:f>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az-Cyrl-AZ" i="1" smtClean="0">
                          <a:latin typeface="Cambria Math" panose="02040503050406030204" pitchFamily="18" charset="0"/>
                        </a:rPr>
                        <m:t>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𝑛𝑜𝑧𝑧𝑙𝑒</m:t>
                          </m:r>
                          <m:r>
                            <a:rPr lang="en-US" b="0" i="1" smtClean="0">
                              <a:latin typeface="Cambria Math" panose="02040503050406030204" pitchFamily="18" charset="0"/>
                            </a:rPr>
                            <m:t> </m:t>
                          </m:r>
                          <m:r>
                            <a:rPr lang="en-US" b="0" i="1" smtClean="0">
                              <a:latin typeface="Cambria Math" panose="02040503050406030204" pitchFamily="18" charset="0"/>
                            </a:rPr>
                            <m:t>𝑙𝑒𝑛𝑔𝑡h</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𝑙</m:t>
                              </m:r>
                            </m:sub>
                          </m:sSub>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r>
                                <a:rPr lang="en-US" i="1">
                                  <a:latin typeface="Cambria Math" panose="02040503050406030204" pitchFamily="18" charset="0"/>
                                </a:rPr>
                                <m:t>𝑛𝑜𝑧𝑧𝑙𝑒</m:t>
                              </m:r>
                              <m:r>
                                <a:rPr lang="en-US" i="1">
                                  <a:latin typeface="Cambria Math" panose="02040503050406030204" pitchFamily="18" charset="0"/>
                                </a:rPr>
                                <m:t> </m:t>
                              </m:r>
                              <m:r>
                                <a:rPr lang="en-US" i="1">
                                  <a:latin typeface="Cambria Math" panose="02040503050406030204" pitchFamily="18" charset="0"/>
                                </a:rPr>
                                <m:t>𝑒𝑥𝑖𝑡</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i="1">
                                  <a:latin typeface="Cambria Math" panose="02040503050406030204" pitchFamily="18" charset="0"/>
                                </a:rPr>
                                <m:t>)</m:t>
                              </m:r>
                            </m:e>
                          </m:ra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𝑑𝑖𝑠𝑠𝑜𝑐𝑖𝑎𝑡𝑖𝑜𝑛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𝑡𝑒𝑟𝑚𝑠</m:t>
                      </m:r>
                    </m:oMath>
                  </m:oMathPara>
                </a14:m>
                <a:endParaRPr lang="en-US" b="0" dirty="0">
                  <a:ea typeface="Cambria Math" panose="02040503050406030204" pitchFamily="18" charset="0"/>
                </a:endParaRPr>
              </a:p>
              <a:p>
                <a:pPr algn="ctr"/>
                <a:endParaRPr lang="en-US" dirty="0"/>
              </a:p>
              <a:p>
                <a:pPr algn="ctr"/>
                <a:r>
                  <a:rPr lang="en-US" dirty="0"/>
                  <a:t>Since we are using a historical report with the same chemical species, the dissociation terms all cancel</a:t>
                </a:r>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az-Cyrl-AZ" i="1" smtClean="0">
                                  <a:latin typeface="Cambria Math" panose="02040503050406030204" pitchFamily="18" charset="0"/>
                                </a:rPr>
                              </m:ctrlPr>
                            </m:dPr>
                            <m:e>
                              <m:f>
                                <m:fPr>
                                  <m:ctrlPr>
                                    <a:rPr lang="az-Cyrl-AZ"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𝑙</m:t>
                                      </m:r>
                                    </m:sub>
                                  </m:sSub>
                                </m:num>
                                <m:den>
                                  <m:rad>
                                    <m:radPr>
                                      <m:degHide m:val="on"/>
                                      <m:ctrlPr>
                                        <a:rPr lang="az-Cyrl-AZ"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rad>
                                </m:den>
                              </m:f>
                              <m:sSup>
                                <m:sSupPr>
                                  <m:ctrlPr>
                                    <a:rPr lang="en-US" i="1">
                                      <a:latin typeface="Cambria Math" panose="02040503050406030204" pitchFamily="18" charset="0"/>
                                      <a:ea typeface="Cambria Math" panose="02040503050406030204" pitchFamily="18" charset="0"/>
                                    </a:rPr>
                                  </m:ctrlPr>
                                </m:sSupPr>
                                <m:e>
                                  <m:r>
                                    <a:rPr lang="az-Cyrl-AZ" i="1">
                                      <a:latin typeface="Cambria Math" panose="02040503050406030204" pitchFamily="18" charset="0"/>
                                      <a:ea typeface="Cambria Math" panose="02040503050406030204" pitchFamily="18" charset="0"/>
                                    </a:rPr>
                                    <m:t>𝜌</m:t>
                                  </m:r>
                                </m:e>
                                <m:sup>
                                  <m:r>
                                    <a:rPr lang="en-US" i="1">
                                      <a:latin typeface="Cambria Math" panose="02040503050406030204" pitchFamily="18" charset="0"/>
                                      <a:ea typeface="Cambria Math" panose="02040503050406030204" pitchFamily="18" charset="0"/>
                                    </a:rPr>
                                    <m:t>2</m:t>
                                  </m:r>
                                </m:sup>
                              </m:sSup>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𝑣</m:t>
                                  </m:r>
                                </m:den>
                              </m:f>
                            </m:e>
                          </m:d>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az-Cyrl-AZ"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𝑙</m:t>
                              </m:r>
                            </m:sub>
                          </m:sSub>
                        </m:num>
                        <m:den>
                          <m:rad>
                            <m:radPr>
                              <m:degHide m:val="on"/>
                              <m:ctrlPr>
                                <a:rPr lang="az-Cyrl-AZ"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rad>
                        </m:den>
                      </m:f>
                      <m:sSup>
                        <m:sSupPr>
                          <m:ctrlPr>
                            <a:rPr lang="en-US" i="1">
                              <a:latin typeface="Cambria Math" panose="02040503050406030204" pitchFamily="18" charset="0"/>
                              <a:ea typeface="Cambria Math" panose="02040503050406030204" pitchFamily="18" charset="0"/>
                            </a:rPr>
                          </m:ctrlPr>
                        </m:sSupPr>
                        <m:e>
                          <m:r>
                            <a:rPr lang="az-Cyrl-AZ" i="1">
                              <a:latin typeface="Cambria Math" panose="02040503050406030204" pitchFamily="18" charset="0"/>
                              <a:ea typeface="Cambria Math" panose="02040503050406030204" pitchFamily="18" charset="0"/>
                            </a:rPr>
                            <m:t>𝜌</m:t>
                          </m:r>
                        </m:e>
                        <m:sup>
                          <m:r>
                            <a:rPr lang="en-US" i="1">
                              <a:latin typeface="Cambria Math" panose="02040503050406030204" pitchFamily="18" charset="0"/>
                              <a:ea typeface="Cambria Math" panose="02040503050406030204" pitchFamily="18" charset="0"/>
                            </a:rPr>
                            <m:t>2</m:t>
                          </m:r>
                        </m:sup>
                      </m:sSup>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𝑣</m:t>
                          </m:r>
                        </m:den>
                      </m:f>
                    </m:oMath>
                  </m:oMathPara>
                </a14:m>
                <a:endParaRPr lang="en-US" dirty="0"/>
              </a:p>
              <a:p>
                <a:pPr algn="ctr"/>
                <a:endParaRPr lang="en-US" dirty="0"/>
              </a:p>
            </p:txBody>
          </p:sp>
        </mc:Choice>
        <mc:Fallback>
          <p:sp>
            <p:nvSpPr>
              <p:cNvPr id="3" name="TextBox 2">
                <a:extLst>
                  <a:ext uri="{FF2B5EF4-FFF2-40B4-BE49-F238E27FC236}">
                    <a16:creationId xmlns:a16="http://schemas.microsoft.com/office/drawing/2014/main" id="{64C94328-4307-87C7-7644-2C1E26E86308}"/>
                  </a:ext>
                </a:extLst>
              </p:cNvPr>
              <p:cNvSpPr txBox="1">
                <a:spLocks noRot="1" noChangeAspect="1" noMove="1" noResize="1" noEditPoints="1" noAdjustHandles="1" noChangeArrowheads="1" noChangeShapeType="1" noTextEdit="1"/>
              </p:cNvSpPr>
              <p:nvPr/>
            </p:nvSpPr>
            <p:spPr>
              <a:xfrm>
                <a:off x="388359" y="2952000"/>
                <a:ext cx="5648374" cy="3814314"/>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874B034-355B-6D50-7C1F-A2CB77975908}"/>
              </a:ext>
            </a:extLst>
          </p:cNvPr>
          <p:cNvSpPr txBox="1"/>
          <p:nvPr/>
        </p:nvSpPr>
        <p:spPr>
          <a:xfrm>
            <a:off x="6731000" y="5297452"/>
            <a:ext cx="5283200" cy="1477328"/>
          </a:xfrm>
          <a:prstGeom prst="rect">
            <a:avLst/>
          </a:prstGeom>
          <a:noFill/>
        </p:spPr>
        <p:txBody>
          <a:bodyPr wrap="square" rtlCol="0">
            <a:spAutoFit/>
          </a:bodyPr>
          <a:lstStyle/>
          <a:p>
            <a:r>
              <a:rPr lang="en-US" dirty="0"/>
              <a:t>Often since I don’t have a firm idea of what the final size of our nozzle is going to be, I assume same nozzle size for both cases. The calculations are least sensitive to these terms in most cases, so the error is relatively small in this assumption.</a:t>
            </a:r>
          </a:p>
        </p:txBody>
      </p:sp>
    </p:spTree>
    <p:extLst>
      <p:ext uri="{BB962C8B-B14F-4D97-AF65-F5344CB8AC3E}">
        <p14:creationId xmlns:p14="http://schemas.microsoft.com/office/powerpoint/2010/main" val="4231801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pic>
        <p:nvPicPr>
          <p:cNvPr id="4" name="Picture 3">
            <a:extLst>
              <a:ext uri="{FF2B5EF4-FFF2-40B4-BE49-F238E27FC236}">
                <a16:creationId xmlns:a16="http://schemas.microsoft.com/office/drawing/2014/main" id="{2064D07F-E4E2-F485-E128-A8BF9001E9B7}"/>
              </a:ext>
            </a:extLst>
          </p:cNvPr>
          <p:cNvPicPr>
            <a:picLocks noChangeAspect="1"/>
          </p:cNvPicPr>
          <p:nvPr/>
        </p:nvPicPr>
        <p:blipFill>
          <a:blip r:embed="rId2"/>
          <a:stretch>
            <a:fillRect/>
          </a:stretch>
        </p:blipFill>
        <p:spPr>
          <a:xfrm>
            <a:off x="6860214" y="876080"/>
            <a:ext cx="4105275" cy="4219575"/>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AF6AF65-033C-F6BD-A22E-AB077732CC01}"/>
                  </a:ext>
                </a:extLst>
              </p:cNvPr>
              <p:cNvSpPr txBox="1"/>
              <p:nvPr/>
            </p:nvSpPr>
            <p:spPr>
              <a:xfrm>
                <a:off x="127327" y="1838984"/>
                <a:ext cx="5968673" cy="3174331"/>
              </a:xfrm>
              <a:prstGeom prst="rect">
                <a:avLst/>
              </a:prstGeom>
              <a:noFill/>
            </p:spPr>
            <p:txBody>
              <a:bodyPr wrap="square" rtlCol="0">
                <a:spAutoFit/>
              </a:bodyPr>
              <a:lstStyle/>
              <a:p>
                <a:r>
                  <a:rPr lang="en-US" dirty="0"/>
                  <a:t>To provide more insight into what this method physically means, we should consider that as the monoatomic species recombine into their diatomic form, you are recovering the energy originally used use to split the diatomic form (a chemical potential).</a:t>
                </a:r>
                <a:br>
                  <a:rPr lang="en-US" dirty="0"/>
                </a:br>
                <a:br>
                  <a:rPr lang="en-US" dirty="0"/>
                </a:br>
                <a:r>
                  <a:rPr lang="en-US" dirty="0"/>
                  <a:t>This means that the rate of recombination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rPr>
                          <m:t>𝑑</m:t>
                        </m:r>
                        <m:r>
                          <m:rPr>
                            <m:sty m:val="p"/>
                          </m:rPr>
                          <a:rPr lang="el-GR" b="0" i="1" smtClean="0">
                            <a:latin typeface="Cambria Math" panose="02040503050406030204" pitchFamily="18" charset="0"/>
                          </a:rPr>
                          <m:t>ξ</m:t>
                        </m:r>
                      </m:den>
                    </m:f>
                  </m:oMath>
                </a14:m>
                <a:r>
                  <a:rPr lang="en-US" dirty="0"/>
                  <a:t> is proportional to the rate at which stored chemical potential is converted to thermal energy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𝑞</m:t>
                        </m:r>
                      </m:num>
                      <m:den>
                        <m:r>
                          <a:rPr lang="en-US" i="1">
                            <a:latin typeface="Cambria Math" panose="02040503050406030204" pitchFamily="18" charset="0"/>
                          </a:rPr>
                          <m:t>𝑑</m:t>
                        </m:r>
                        <m:r>
                          <m:rPr>
                            <m:sty m:val="p"/>
                          </m:rPr>
                          <a:rPr lang="el-GR" i="1">
                            <a:latin typeface="Cambria Math" panose="02040503050406030204" pitchFamily="18" charset="0"/>
                          </a:rPr>
                          <m:t>ξ</m:t>
                        </m:r>
                      </m:den>
                    </m:f>
                  </m:oMath>
                </a14:m>
                <a:r>
                  <a:rPr lang="en-US" dirty="0"/>
                  <a:t>  capable of providing useful work. </a:t>
                </a:r>
              </a:p>
              <a:p>
                <a:endParaRPr lang="en-US" dirty="0"/>
              </a:p>
            </p:txBody>
          </p:sp>
        </mc:Choice>
        <mc:Fallback>
          <p:sp>
            <p:nvSpPr>
              <p:cNvPr id="8" name="TextBox 7">
                <a:extLst>
                  <a:ext uri="{FF2B5EF4-FFF2-40B4-BE49-F238E27FC236}">
                    <a16:creationId xmlns:a16="http://schemas.microsoft.com/office/drawing/2014/main" id="{4AF6AF65-033C-F6BD-A22E-AB077732CC01}"/>
                  </a:ext>
                </a:extLst>
              </p:cNvPr>
              <p:cNvSpPr txBox="1">
                <a:spLocks noRot="1" noChangeAspect="1" noMove="1" noResize="1" noEditPoints="1" noAdjustHandles="1" noChangeArrowheads="1" noChangeShapeType="1" noTextEdit="1"/>
              </p:cNvSpPr>
              <p:nvPr/>
            </p:nvSpPr>
            <p:spPr>
              <a:xfrm>
                <a:off x="127327" y="1838984"/>
                <a:ext cx="5968673" cy="3174331"/>
              </a:xfrm>
              <a:prstGeom prst="rect">
                <a:avLst/>
              </a:prstGeom>
              <a:blipFill>
                <a:blip r:embed="rId3"/>
                <a:stretch>
                  <a:fillRect l="-919" t="-115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11BF5FF-2C11-B584-403A-2917B90ED22F}"/>
              </a:ext>
            </a:extLst>
          </p:cNvPr>
          <p:cNvSpPr txBox="1"/>
          <p:nvPr/>
        </p:nvSpPr>
        <p:spPr>
          <a:xfrm>
            <a:off x="8977997" y="4834045"/>
            <a:ext cx="2390660" cy="261610"/>
          </a:xfrm>
          <a:prstGeom prst="rect">
            <a:avLst/>
          </a:prstGeom>
          <a:noFill/>
        </p:spPr>
        <p:txBody>
          <a:bodyPr wrap="square" rtlCol="0">
            <a:spAutoFit/>
          </a:bodyPr>
          <a:lstStyle/>
          <a:p>
            <a:r>
              <a:rPr lang="en-US" sz="1050" dirty="0">
                <a:solidFill>
                  <a:schemeClr val="bg1"/>
                </a:solidFill>
              </a:rPr>
              <a:t>Area expansion Ratio </a:t>
            </a:r>
          </a:p>
        </p:txBody>
      </p:sp>
      <p:sp>
        <p:nvSpPr>
          <p:cNvPr id="12" name="TextBox 11">
            <a:extLst>
              <a:ext uri="{FF2B5EF4-FFF2-40B4-BE49-F238E27FC236}">
                <a16:creationId xmlns:a16="http://schemas.microsoft.com/office/drawing/2014/main" id="{82CCD0C0-686F-687D-9625-D5CBE3424FF6}"/>
              </a:ext>
            </a:extLst>
          </p:cNvPr>
          <p:cNvSpPr txBox="1"/>
          <p:nvPr/>
        </p:nvSpPr>
        <p:spPr>
          <a:xfrm>
            <a:off x="6096000" y="2337478"/>
            <a:ext cx="844600" cy="900246"/>
          </a:xfrm>
          <a:prstGeom prst="rect">
            <a:avLst/>
          </a:prstGeom>
          <a:solidFill>
            <a:schemeClr val="tx1"/>
          </a:solidFill>
        </p:spPr>
        <p:txBody>
          <a:bodyPr wrap="square" rtlCol="0">
            <a:spAutoFit/>
          </a:bodyPr>
          <a:lstStyle/>
          <a:p>
            <a:r>
              <a:rPr lang="en-US" sz="1050" dirty="0">
                <a:solidFill>
                  <a:schemeClr val="bg1"/>
                </a:solidFill>
              </a:rPr>
              <a:t>Level of dissociation of a diatomic species</a:t>
            </a:r>
          </a:p>
        </p:txBody>
      </p:sp>
      <p:sp>
        <p:nvSpPr>
          <p:cNvPr id="15" name="TextBox 14">
            <a:extLst>
              <a:ext uri="{FF2B5EF4-FFF2-40B4-BE49-F238E27FC236}">
                <a16:creationId xmlns:a16="http://schemas.microsoft.com/office/drawing/2014/main" id="{1D956813-CAA7-2A34-889C-1096DADD2390}"/>
              </a:ext>
            </a:extLst>
          </p:cNvPr>
          <p:cNvSpPr txBox="1"/>
          <p:nvPr/>
        </p:nvSpPr>
        <p:spPr>
          <a:xfrm>
            <a:off x="7777584" y="945593"/>
            <a:ext cx="2732953" cy="430887"/>
          </a:xfrm>
          <a:prstGeom prst="rect">
            <a:avLst/>
          </a:prstGeom>
          <a:solidFill>
            <a:schemeClr val="tx1"/>
          </a:solidFill>
        </p:spPr>
        <p:txBody>
          <a:bodyPr wrap="square">
            <a:spAutoFit/>
          </a:bodyPr>
          <a:lstStyle/>
          <a:p>
            <a:r>
              <a:rPr lang="en-US" sz="1050" dirty="0">
                <a:solidFill>
                  <a:schemeClr val="bg1"/>
                </a:solidFill>
              </a:rPr>
              <a:t>Atomic Recombination in a hypersonic Wind-Tunnel Nozzle – K.N.C. Bray</a:t>
            </a:r>
          </a:p>
        </p:txBody>
      </p:sp>
      <p:sp>
        <p:nvSpPr>
          <p:cNvPr id="9" name="TextBox 8">
            <a:extLst>
              <a:ext uri="{FF2B5EF4-FFF2-40B4-BE49-F238E27FC236}">
                <a16:creationId xmlns:a16="http://schemas.microsoft.com/office/drawing/2014/main" id="{04E353AB-04C9-1AF5-C4AA-4121825F6ECC}"/>
              </a:ext>
            </a:extLst>
          </p:cNvPr>
          <p:cNvSpPr txBox="1"/>
          <p:nvPr/>
        </p:nvSpPr>
        <p:spPr>
          <a:xfrm>
            <a:off x="8977997" y="3514723"/>
            <a:ext cx="990601" cy="253916"/>
          </a:xfrm>
          <a:prstGeom prst="rect">
            <a:avLst/>
          </a:prstGeom>
          <a:solidFill>
            <a:schemeClr val="tx1"/>
          </a:solidFill>
          <a:effectLst>
            <a:softEdge rad="63500"/>
          </a:effectLst>
        </p:spPr>
        <p:txBody>
          <a:bodyPr wrap="square" rtlCol="0">
            <a:spAutoFit/>
          </a:bodyPr>
          <a:lstStyle/>
          <a:p>
            <a:r>
              <a:rPr lang="en-US" sz="1050" b="1" dirty="0">
                <a:solidFill>
                  <a:schemeClr val="bg1"/>
                </a:solidFill>
              </a:rPr>
              <a:t>True Behavior</a:t>
            </a:r>
          </a:p>
        </p:txBody>
      </p:sp>
      <p:sp>
        <p:nvSpPr>
          <p:cNvPr id="14" name="TextBox 13">
            <a:extLst>
              <a:ext uri="{FF2B5EF4-FFF2-40B4-BE49-F238E27FC236}">
                <a16:creationId xmlns:a16="http://schemas.microsoft.com/office/drawing/2014/main" id="{95AFBF89-05BE-FCA0-FA65-16C4FEEA2BC5}"/>
              </a:ext>
            </a:extLst>
          </p:cNvPr>
          <p:cNvSpPr txBox="1"/>
          <p:nvPr/>
        </p:nvSpPr>
        <p:spPr>
          <a:xfrm>
            <a:off x="8977996" y="3172234"/>
            <a:ext cx="990601" cy="253916"/>
          </a:xfrm>
          <a:prstGeom prst="rect">
            <a:avLst/>
          </a:prstGeom>
          <a:solidFill>
            <a:schemeClr val="tx1"/>
          </a:solidFill>
          <a:effectLst>
            <a:softEdge rad="63500"/>
          </a:effectLst>
        </p:spPr>
        <p:txBody>
          <a:bodyPr wrap="square" rtlCol="0">
            <a:spAutoFit/>
          </a:bodyPr>
          <a:lstStyle/>
          <a:p>
            <a:r>
              <a:rPr lang="en-US" sz="1050" b="1" dirty="0">
                <a:solidFill>
                  <a:schemeClr val="bg1"/>
                </a:solidFill>
              </a:rPr>
              <a:t>S-F </a:t>
            </a:r>
            <a:r>
              <a:rPr lang="en-US" sz="1050" b="1" dirty="0" err="1">
                <a:solidFill>
                  <a:schemeClr val="bg1"/>
                </a:solidFill>
              </a:rPr>
              <a:t>approx</a:t>
            </a:r>
            <a:endParaRPr lang="en-US" sz="1050" b="1" dirty="0">
              <a:solidFill>
                <a:schemeClr val="bg1"/>
              </a:solidFill>
            </a:endParaRPr>
          </a:p>
        </p:txBody>
      </p:sp>
    </p:spTree>
    <p:extLst>
      <p:ext uri="{BB962C8B-B14F-4D97-AF65-F5344CB8AC3E}">
        <p14:creationId xmlns:p14="http://schemas.microsoft.com/office/powerpoint/2010/main" val="377675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pic>
        <p:nvPicPr>
          <p:cNvPr id="4" name="Picture 3">
            <a:extLst>
              <a:ext uri="{FF2B5EF4-FFF2-40B4-BE49-F238E27FC236}">
                <a16:creationId xmlns:a16="http://schemas.microsoft.com/office/drawing/2014/main" id="{2064D07F-E4E2-F485-E128-A8BF9001E9B7}"/>
              </a:ext>
            </a:extLst>
          </p:cNvPr>
          <p:cNvPicPr>
            <a:picLocks noChangeAspect="1"/>
          </p:cNvPicPr>
          <p:nvPr/>
        </p:nvPicPr>
        <p:blipFill>
          <a:blip r:embed="rId2"/>
          <a:stretch>
            <a:fillRect/>
          </a:stretch>
        </p:blipFill>
        <p:spPr>
          <a:xfrm>
            <a:off x="6860214" y="876080"/>
            <a:ext cx="4105275" cy="4219575"/>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AF6AF65-033C-F6BD-A22E-AB077732CC01}"/>
                  </a:ext>
                </a:extLst>
              </p:cNvPr>
              <p:cNvSpPr txBox="1"/>
              <p:nvPr/>
            </p:nvSpPr>
            <p:spPr>
              <a:xfrm>
                <a:off x="127327" y="1838984"/>
                <a:ext cx="5968673" cy="3174331"/>
              </a:xfrm>
              <a:prstGeom prst="rect">
                <a:avLst/>
              </a:prstGeom>
              <a:noFill/>
            </p:spPr>
            <p:txBody>
              <a:bodyPr wrap="square" rtlCol="0">
                <a:spAutoFit/>
              </a:bodyPr>
              <a:lstStyle/>
              <a:p>
                <a:r>
                  <a:rPr lang="en-US" dirty="0"/>
                  <a:t>To provide more insight into what this method physically means, we should consider that as the monoatomic species recombine into their diatomic form, you are recovering the energy originally used use to split the diatomic form (a chemical potential).</a:t>
                </a:r>
                <a:br>
                  <a:rPr lang="en-US" dirty="0"/>
                </a:br>
                <a:br>
                  <a:rPr lang="en-US" dirty="0"/>
                </a:br>
                <a:r>
                  <a:rPr lang="en-US" dirty="0"/>
                  <a:t>This means that the rate of recombination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rPr>
                          <m:t>𝑑</m:t>
                        </m:r>
                        <m:r>
                          <m:rPr>
                            <m:sty m:val="p"/>
                          </m:rPr>
                          <a:rPr lang="el-GR" b="0" i="1" smtClean="0">
                            <a:latin typeface="Cambria Math" panose="02040503050406030204" pitchFamily="18" charset="0"/>
                          </a:rPr>
                          <m:t>ξ</m:t>
                        </m:r>
                      </m:den>
                    </m:f>
                  </m:oMath>
                </a14:m>
                <a:r>
                  <a:rPr lang="en-US" dirty="0"/>
                  <a:t> is proportional to the rate at which stored chemical potential is converted to thermal energy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𝑞</m:t>
                        </m:r>
                      </m:num>
                      <m:den>
                        <m:r>
                          <a:rPr lang="en-US" i="1">
                            <a:latin typeface="Cambria Math" panose="02040503050406030204" pitchFamily="18" charset="0"/>
                          </a:rPr>
                          <m:t>𝑑</m:t>
                        </m:r>
                        <m:r>
                          <m:rPr>
                            <m:sty m:val="p"/>
                          </m:rPr>
                          <a:rPr lang="el-GR" i="1">
                            <a:latin typeface="Cambria Math" panose="02040503050406030204" pitchFamily="18" charset="0"/>
                          </a:rPr>
                          <m:t>ξ</m:t>
                        </m:r>
                      </m:den>
                    </m:f>
                  </m:oMath>
                </a14:m>
                <a:r>
                  <a:rPr lang="en-US" dirty="0"/>
                  <a:t>  capable of providing useful work. </a:t>
                </a:r>
              </a:p>
              <a:p>
                <a:endParaRPr lang="en-US" dirty="0"/>
              </a:p>
            </p:txBody>
          </p:sp>
        </mc:Choice>
        <mc:Fallback>
          <p:sp>
            <p:nvSpPr>
              <p:cNvPr id="8" name="TextBox 7">
                <a:extLst>
                  <a:ext uri="{FF2B5EF4-FFF2-40B4-BE49-F238E27FC236}">
                    <a16:creationId xmlns:a16="http://schemas.microsoft.com/office/drawing/2014/main" id="{4AF6AF65-033C-F6BD-A22E-AB077732CC01}"/>
                  </a:ext>
                </a:extLst>
              </p:cNvPr>
              <p:cNvSpPr txBox="1">
                <a:spLocks noRot="1" noChangeAspect="1" noMove="1" noResize="1" noEditPoints="1" noAdjustHandles="1" noChangeArrowheads="1" noChangeShapeType="1" noTextEdit="1"/>
              </p:cNvSpPr>
              <p:nvPr/>
            </p:nvSpPr>
            <p:spPr>
              <a:xfrm>
                <a:off x="127327" y="1838984"/>
                <a:ext cx="5968673" cy="3174331"/>
              </a:xfrm>
              <a:prstGeom prst="rect">
                <a:avLst/>
              </a:prstGeom>
              <a:blipFill>
                <a:blip r:embed="rId3"/>
                <a:stretch>
                  <a:fillRect l="-919" t="-115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11BF5FF-2C11-B584-403A-2917B90ED22F}"/>
              </a:ext>
            </a:extLst>
          </p:cNvPr>
          <p:cNvSpPr txBox="1"/>
          <p:nvPr/>
        </p:nvSpPr>
        <p:spPr>
          <a:xfrm>
            <a:off x="8977997" y="4834045"/>
            <a:ext cx="2390660" cy="261610"/>
          </a:xfrm>
          <a:prstGeom prst="rect">
            <a:avLst/>
          </a:prstGeom>
          <a:noFill/>
        </p:spPr>
        <p:txBody>
          <a:bodyPr wrap="square" rtlCol="0">
            <a:spAutoFit/>
          </a:bodyPr>
          <a:lstStyle/>
          <a:p>
            <a:r>
              <a:rPr lang="en-US" sz="1050" dirty="0">
                <a:solidFill>
                  <a:schemeClr val="bg1"/>
                </a:solidFill>
              </a:rPr>
              <a:t>Area expansion Ratio </a:t>
            </a:r>
          </a:p>
        </p:txBody>
      </p:sp>
      <p:sp>
        <p:nvSpPr>
          <p:cNvPr id="12" name="TextBox 11">
            <a:extLst>
              <a:ext uri="{FF2B5EF4-FFF2-40B4-BE49-F238E27FC236}">
                <a16:creationId xmlns:a16="http://schemas.microsoft.com/office/drawing/2014/main" id="{82CCD0C0-686F-687D-9625-D5CBE3424FF6}"/>
              </a:ext>
            </a:extLst>
          </p:cNvPr>
          <p:cNvSpPr txBox="1"/>
          <p:nvPr/>
        </p:nvSpPr>
        <p:spPr>
          <a:xfrm>
            <a:off x="6096000" y="2337478"/>
            <a:ext cx="844600" cy="900246"/>
          </a:xfrm>
          <a:prstGeom prst="rect">
            <a:avLst/>
          </a:prstGeom>
          <a:solidFill>
            <a:schemeClr val="tx1"/>
          </a:solidFill>
        </p:spPr>
        <p:txBody>
          <a:bodyPr wrap="square" rtlCol="0">
            <a:spAutoFit/>
          </a:bodyPr>
          <a:lstStyle/>
          <a:p>
            <a:r>
              <a:rPr lang="en-US" sz="1050" dirty="0">
                <a:solidFill>
                  <a:schemeClr val="bg1"/>
                </a:solidFill>
              </a:rPr>
              <a:t>Level of dissociation of a diatomic species</a:t>
            </a:r>
          </a:p>
        </p:txBody>
      </p:sp>
      <p:sp>
        <p:nvSpPr>
          <p:cNvPr id="15" name="TextBox 14">
            <a:extLst>
              <a:ext uri="{FF2B5EF4-FFF2-40B4-BE49-F238E27FC236}">
                <a16:creationId xmlns:a16="http://schemas.microsoft.com/office/drawing/2014/main" id="{1D956813-CAA7-2A34-889C-1096DADD2390}"/>
              </a:ext>
            </a:extLst>
          </p:cNvPr>
          <p:cNvSpPr txBox="1"/>
          <p:nvPr/>
        </p:nvSpPr>
        <p:spPr>
          <a:xfrm>
            <a:off x="7777584" y="945593"/>
            <a:ext cx="2732953" cy="430887"/>
          </a:xfrm>
          <a:prstGeom prst="rect">
            <a:avLst/>
          </a:prstGeom>
          <a:solidFill>
            <a:schemeClr val="tx1"/>
          </a:solidFill>
        </p:spPr>
        <p:txBody>
          <a:bodyPr wrap="square">
            <a:spAutoFit/>
          </a:bodyPr>
          <a:lstStyle/>
          <a:p>
            <a:r>
              <a:rPr lang="en-US" sz="1050" dirty="0">
                <a:solidFill>
                  <a:schemeClr val="bg1"/>
                </a:solidFill>
              </a:rPr>
              <a:t>Atomic Recombination in a hypersonic Wind-Tunnel Nozzle – K.N.C. Bray</a:t>
            </a:r>
          </a:p>
        </p:txBody>
      </p:sp>
      <p:sp>
        <p:nvSpPr>
          <p:cNvPr id="9" name="TextBox 8">
            <a:extLst>
              <a:ext uri="{FF2B5EF4-FFF2-40B4-BE49-F238E27FC236}">
                <a16:creationId xmlns:a16="http://schemas.microsoft.com/office/drawing/2014/main" id="{04E353AB-04C9-1AF5-C4AA-4121825F6ECC}"/>
              </a:ext>
            </a:extLst>
          </p:cNvPr>
          <p:cNvSpPr txBox="1"/>
          <p:nvPr/>
        </p:nvSpPr>
        <p:spPr>
          <a:xfrm>
            <a:off x="8977997" y="3514723"/>
            <a:ext cx="990601" cy="253916"/>
          </a:xfrm>
          <a:prstGeom prst="rect">
            <a:avLst/>
          </a:prstGeom>
          <a:solidFill>
            <a:schemeClr val="tx1"/>
          </a:solidFill>
          <a:effectLst>
            <a:softEdge rad="63500"/>
          </a:effectLst>
        </p:spPr>
        <p:txBody>
          <a:bodyPr wrap="square" rtlCol="0">
            <a:spAutoFit/>
          </a:bodyPr>
          <a:lstStyle/>
          <a:p>
            <a:r>
              <a:rPr lang="en-US" sz="1050" b="1" dirty="0">
                <a:solidFill>
                  <a:schemeClr val="bg1"/>
                </a:solidFill>
              </a:rPr>
              <a:t>True Behavior</a:t>
            </a:r>
          </a:p>
        </p:txBody>
      </p:sp>
      <p:sp>
        <p:nvSpPr>
          <p:cNvPr id="14" name="TextBox 13">
            <a:extLst>
              <a:ext uri="{FF2B5EF4-FFF2-40B4-BE49-F238E27FC236}">
                <a16:creationId xmlns:a16="http://schemas.microsoft.com/office/drawing/2014/main" id="{95AFBF89-05BE-FCA0-FA65-16C4FEEA2BC5}"/>
              </a:ext>
            </a:extLst>
          </p:cNvPr>
          <p:cNvSpPr txBox="1"/>
          <p:nvPr/>
        </p:nvSpPr>
        <p:spPr>
          <a:xfrm>
            <a:off x="8977996" y="3172234"/>
            <a:ext cx="990601" cy="253916"/>
          </a:xfrm>
          <a:prstGeom prst="rect">
            <a:avLst/>
          </a:prstGeom>
          <a:solidFill>
            <a:schemeClr val="tx1"/>
          </a:solidFill>
          <a:effectLst>
            <a:softEdge rad="63500"/>
          </a:effectLst>
        </p:spPr>
        <p:txBody>
          <a:bodyPr wrap="square" rtlCol="0">
            <a:spAutoFit/>
          </a:bodyPr>
          <a:lstStyle/>
          <a:p>
            <a:r>
              <a:rPr lang="en-US" sz="1050" b="1" dirty="0">
                <a:solidFill>
                  <a:schemeClr val="bg1"/>
                </a:solidFill>
              </a:rPr>
              <a:t>S-F </a:t>
            </a:r>
            <a:r>
              <a:rPr lang="en-US" sz="1050" b="1" dirty="0" err="1">
                <a:solidFill>
                  <a:schemeClr val="bg1"/>
                </a:solidFill>
              </a:rPr>
              <a:t>approx</a:t>
            </a:r>
            <a:endParaRPr lang="en-US" sz="1050" b="1" dirty="0">
              <a:solidFill>
                <a:schemeClr val="bg1"/>
              </a:solidFill>
            </a:endParaRPr>
          </a:p>
        </p:txBody>
      </p:sp>
    </p:spTree>
    <p:extLst>
      <p:ext uri="{BB962C8B-B14F-4D97-AF65-F5344CB8AC3E}">
        <p14:creationId xmlns:p14="http://schemas.microsoft.com/office/powerpoint/2010/main" val="1601076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pic>
        <p:nvPicPr>
          <p:cNvPr id="10" name="Picture 9">
            <a:extLst>
              <a:ext uri="{FF2B5EF4-FFF2-40B4-BE49-F238E27FC236}">
                <a16:creationId xmlns:a16="http://schemas.microsoft.com/office/drawing/2014/main" id="{16F5DB09-3F57-75D0-8F5F-227DDA138FAE}"/>
              </a:ext>
            </a:extLst>
          </p:cNvPr>
          <p:cNvPicPr>
            <a:picLocks noChangeAspect="1"/>
          </p:cNvPicPr>
          <p:nvPr/>
        </p:nvPicPr>
        <p:blipFill>
          <a:blip r:embed="rId2"/>
          <a:stretch>
            <a:fillRect/>
          </a:stretch>
        </p:blipFill>
        <p:spPr>
          <a:xfrm>
            <a:off x="6206066" y="1274620"/>
            <a:ext cx="4983261" cy="5193914"/>
          </a:xfrm>
          <a:prstGeom prst="rect">
            <a:avLst/>
          </a:prstGeom>
        </p:spPr>
      </p:pic>
      <p:sp>
        <p:nvSpPr>
          <p:cNvPr id="13" name="TextBox 12">
            <a:extLst>
              <a:ext uri="{FF2B5EF4-FFF2-40B4-BE49-F238E27FC236}">
                <a16:creationId xmlns:a16="http://schemas.microsoft.com/office/drawing/2014/main" id="{12B45378-49B2-594C-167E-D080669D34A0}"/>
              </a:ext>
            </a:extLst>
          </p:cNvPr>
          <p:cNvSpPr txBox="1"/>
          <p:nvPr/>
        </p:nvSpPr>
        <p:spPr>
          <a:xfrm>
            <a:off x="499533" y="1413933"/>
            <a:ext cx="5452534" cy="3970318"/>
          </a:xfrm>
          <a:prstGeom prst="rect">
            <a:avLst/>
          </a:prstGeom>
          <a:noFill/>
        </p:spPr>
        <p:txBody>
          <a:bodyPr wrap="square" rtlCol="0">
            <a:spAutoFit/>
          </a:bodyPr>
          <a:lstStyle/>
          <a:p>
            <a:r>
              <a:rPr lang="en-US" b="1" u="sng" dirty="0"/>
              <a:t>Step 1: </a:t>
            </a:r>
            <a:r>
              <a:rPr lang="en-US" dirty="0"/>
              <a:t>Find a source in literature to use as the reference case</a:t>
            </a:r>
          </a:p>
          <a:p>
            <a:endParaRPr lang="en-US" dirty="0"/>
          </a:p>
          <a:p>
            <a:r>
              <a:rPr lang="en-US" dirty="0"/>
              <a:t> I tend to use “analysis of nuclear thermal propulsion systems using computation fluid dynamics” by Stubbs, Kim, and Papp. </a:t>
            </a:r>
          </a:p>
          <a:p>
            <a:endParaRPr lang="en-US" dirty="0"/>
          </a:p>
          <a:p>
            <a:r>
              <a:rPr lang="en-US" dirty="0"/>
              <a:t>The refence condition I typically us is highlighted as it is the closest to the to condition, I would expect in a liquid core nuclear rocket. </a:t>
            </a:r>
          </a:p>
          <a:p>
            <a:endParaRPr lang="en-US" dirty="0"/>
          </a:p>
          <a:p>
            <a:r>
              <a:rPr lang="en-US" dirty="0"/>
              <a:t>Remember this method is only approximate and there can be many ways to get your reference state (different reports, averaging multiple data points, etc.)</a:t>
            </a:r>
          </a:p>
        </p:txBody>
      </p:sp>
      <p:sp>
        <p:nvSpPr>
          <p:cNvPr id="18" name="Rectangle 17">
            <a:extLst>
              <a:ext uri="{FF2B5EF4-FFF2-40B4-BE49-F238E27FC236}">
                <a16:creationId xmlns:a16="http://schemas.microsoft.com/office/drawing/2014/main" id="{0722D155-099D-D38F-3B36-6DDE39B19A6C}"/>
              </a:ext>
            </a:extLst>
          </p:cNvPr>
          <p:cNvSpPr/>
          <p:nvPr/>
        </p:nvSpPr>
        <p:spPr>
          <a:xfrm>
            <a:off x="6629400" y="4148667"/>
            <a:ext cx="3886200" cy="203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214904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sp>
        <p:nvSpPr>
          <p:cNvPr id="13" name="TextBox 12">
            <a:extLst>
              <a:ext uri="{FF2B5EF4-FFF2-40B4-BE49-F238E27FC236}">
                <a16:creationId xmlns:a16="http://schemas.microsoft.com/office/drawing/2014/main" id="{12B45378-49B2-594C-167E-D080669D34A0}"/>
              </a:ext>
            </a:extLst>
          </p:cNvPr>
          <p:cNvSpPr txBox="1"/>
          <p:nvPr/>
        </p:nvSpPr>
        <p:spPr>
          <a:xfrm>
            <a:off x="499533" y="889843"/>
            <a:ext cx="5452534" cy="5909310"/>
          </a:xfrm>
          <a:prstGeom prst="rect">
            <a:avLst/>
          </a:prstGeom>
          <a:noFill/>
        </p:spPr>
        <p:txBody>
          <a:bodyPr wrap="square" rtlCol="0">
            <a:spAutoFit/>
          </a:bodyPr>
          <a:lstStyle/>
          <a:p>
            <a:r>
              <a:rPr lang="en-US" b="1" u="sng" dirty="0"/>
              <a:t>Step 2: </a:t>
            </a:r>
            <a:r>
              <a:rPr lang="en-US" dirty="0"/>
              <a:t>We will want to extract the nozzle efficiency term from the </a:t>
            </a:r>
            <a:r>
              <a:rPr lang="en-US" dirty="0" err="1"/>
              <a:t>Isp</a:t>
            </a:r>
            <a:r>
              <a:rPr lang="en-US" dirty="0"/>
              <a:t>. We can only calculate the 1D kinetic effects using the S-F, so we need to account for not only the boundary layer losses, but the difference between a 1D and 2D kinetic model unless your reference case is a 1D kinetic model (this is usually on the order of 0.98-0.97). There are two options here:</a:t>
            </a:r>
          </a:p>
          <a:p>
            <a:endParaRPr lang="en-US" b="1" u="sng" dirty="0"/>
          </a:p>
          <a:p>
            <a:pPr marL="342900" indent="-342900">
              <a:buAutoNum type="arabicParenR"/>
            </a:pPr>
            <a:r>
              <a:rPr lang="en-US" dirty="0"/>
              <a:t>Using a source from the literature particular to your problem. This is what I do using “Analytical Study of Nozzle Performance for Nuclear Thermal Rockets” – Davidian and </a:t>
            </a:r>
            <a:r>
              <a:rPr lang="en-US" dirty="0" err="1"/>
              <a:t>Kacynski</a:t>
            </a:r>
            <a:r>
              <a:rPr lang="en-US" dirty="0"/>
              <a:t>, 1991, NASA Tech Memo 105251.</a:t>
            </a:r>
          </a:p>
          <a:p>
            <a:pPr marL="342900" indent="-342900">
              <a:buAutoNum type="arabicParenR"/>
            </a:pPr>
            <a:endParaRPr lang="en-US" dirty="0"/>
          </a:p>
          <a:p>
            <a:pPr marL="342900" indent="-342900">
              <a:buAutoNum type="arabicParenR"/>
            </a:pPr>
            <a:r>
              <a:rPr lang="en-US" dirty="0"/>
              <a:t>Run the chamber conditions through RPA to calculate the “Nozzle efficiency” found under Performance Analysis -&gt; Chamber Performance -&gt;  Performance</a:t>
            </a:r>
          </a:p>
          <a:p>
            <a:endParaRPr lang="en-US" dirty="0"/>
          </a:p>
          <a:p>
            <a:r>
              <a:rPr lang="en-US" dirty="0"/>
              <a:t>Averaging the figure we get ~0.97.</a:t>
            </a:r>
          </a:p>
          <a:p>
            <a:r>
              <a:rPr lang="en-US" dirty="0"/>
              <a:t>1144s / .97 = 1179s as the 1D kinetics performance</a:t>
            </a:r>
          </a:p>
        </p:txBody>
      </p:sp>
      <p:pic>
        <p:nvPicPr>
          <p:cNvPr id="4" name="Picture 3">
            <a:extLst>
              <a:ext uri="{FF2B5EF4-FFF2-40B4-BE49-F238E27FC236}">
                <a16:creationId xmlns:a16="http://schemas.microsoft.com/office/drawing/2014/main" id="{702BBB5A-E9CB-BAB9-E6EB-04ED82C92645}"/>
              </a:ext>
            </a:extLst>
          </p:cNvPr>
          <p:cNvPicPr>
            <a:picLocks noChangeAspect="1"/>
          </p:cNvPicPr>
          <p:nvPr/>
        </p:nvPicPr>
        <p:blipFill>
          <a:blip r:embed="rId2"/>
          <a:stretch>
            <a:fillRect/>
          </a:stretch>
        </p:blipFill>
        <p:spPr>
          <a:xfrm>
            <a:off x="5952067" y="1300692"/>
            <a:ext cx="6191250" cy="5086350"/>
          </a:xfrm>
          <a:prstGeom prst="rect">
            <a:avLst/>
          </a:prstGeom>
        </p:spPr>
      </p:pic>
    </p:spTree>
    <p:extLst>
      <p:ext uri="{BB962C8B-B14F-4D97-AF65-F5344CB8AC3E}">
        <p14:creationId xmlns:p14="http://schemas.microsoft.com/office/powerpoint/2010/main" val="3615688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sp>
        <p:nvSpPr>
          <p:cNvPr id="13" name="TextBox 12">
            <a:extLst>
              <a:ext uri="{FF2B5EF4-FFF2-40B4-BE49-F238E27FC236}">
                <a16:creationId xmlns:a16="http://schemas.microsoft.com/office/drawing/2014/main" id="{12B45378-49B2-594C-167E-D080669D34A0}"/>
              </a:ext>
            </a:extLst>
          </p:cNvPr>
          <p:cNvSpPr txBox="1"/>
          <p:nvPr/>
        </p:nvSpPr>
        <p:spPr>
          <a:xfrm>
            <a:off x="482599" y="2090972"/>
            <a:ext cx="5452534" cy="3139321"/>
          </a:xfrm>
          <a:prstGeom prst="rect">
            <a:avLst/>
          </a:prstGeom>
          <a:noFill/>
        </p:spPr>
        <p:txBody>
          <a:bodyPr wrap="square" rtlCol="0">
            <a:spAutoFit/>
          </a:bodyPr>
          <a:lstStyle/>
          <a:p>
            <a:r>
              <a:rPr lang="en-US" b="1" u="sng" dirty="0"/>
              <a:t>Step 3: </a:t>
            </a:r>
            <a:r>
              <a:rPr lang="en-US" dirty="0"/>
              <a:t>Trial and Error time. This can only be done with CEA.</a:t>
            </a:r>
          </a:p>
          <a:p>
            <a:endParaRPr lang="en-US" dirty="0"/>
          </a:p>
          <a:p>
            <a:r>
              <a:rPr lang="en-US" dirty="0"/>
              <a:t>Go into RPA, fill in the chamber conditions, and now we are going to be using the Frozen Equilibrium Flow option.</a:t>
            </a:r>
          </a:p>
          <a:p>
            <a:endParaRPr lang="en-US" dirty="0"/>
          </a:p>
          <a:p>
            <a:r>
              <a:rPr lang="en-US" dirty="0"/>
              <a:t>Guess where the freezing plane is (using either the pressure ratio or the area ratio) and check on the </a:t>
            </a:r>
            <a:r>
              <a:rPr lang="en-US" b="1" dirty="0"/>
              <a:t>IDEAL</a:t>
            </a:r>
            <a:r>
              <a:rPr lang="en-US" dirty="0"/>
              <a:t> performance until we get to the proper value found last step.</a:t>
            </a:r>
          </a:p>
        </p:txBody>
      </p:sp>
      <p:pic>
        <p:nvPicPr>
          <p:cNvPr id="5" name="Picture 4">
            <a:extLst>
              <a:ext uri="{FF2B5EF4-FFF2-40B4-BE49-F238E27FC236}">
                <a16:creationId xmlns:a16="http://schemas.microsoft.com/office/drawing/2014/main" id="{AF290F93-CF80-75B8-815A-D24350060493}"/>
              </a:ext>
            </a:extLst>
          </p:cNvPr>
          <p:cNvPicPr>
            <a:picLocks noChangeAspect="1"/>
          </p:cNvPicPr>
          <p:nvPr/>
        </p:nvPicPr>
        <p:blipFill>
          <a:blip r:embed="rId2"/>
          <a:stretch>
            <a:fillRect/>
          </a:stretch>
        </p:blipFill>
        <p:spPr>
          <a:xfrm>
            <a:off x="6206067" y="889843"/>
            <a:ext cx="5029200" cy="3276260"/>
          </a:xfrm>
          <a:prstGeom prst="rect">
            <a:avLst/>
          </a:prstGeom>
        </p:spPr>
      </p:pic>
      <p:sp>
        <p:nvSpPr>
          <p:cNvPr id="7" name="Rectangle 6">
            <a:extLst>
              <a:ext uri="{FF2B5EF4-FFF2-40B4-BE49-F238E27FC236}">
                <a16:creationId xmlns:a16="http://schemas.microsoft.com/office/drawing/2014/main" id="{DB6065AB-FB20-4DDC-FD99-CF05BA59482C}"/>
              </a:ext>
            </a:extLst>
          </p:cNvPr>
          <p:cNvSpPr/>
          <p:nvPr/>
        </p:nvSpPr>
        <p:spPr>
          <a:xfrm>
            <a:off x="7222067" y="3522133"/>
            <a:ext cx="2726266" cy="643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9" name="Picture 8">
            <a:extLst>
              <a:ext uri="{FF2B5EF4-FFF2-40B4-BE49-F238E27FC236}">
                <a16:creationId xmlns:a16="http://schemas.microsoft.com/office/drawing/2014/main" id="{FFBBCB8C-594F-6362-04A2-D0FDA1A180EA}"/>
              </a:ext>
            </a:extLst>
          </p:cNvPr>
          <p:cNvPicPr>
            <a:picLocks noChangeAspect="1"/>
          </p:cNvPicPr>
          <p:nvPr/>
        </p:nvPicPr>
        <p:blipFill>
          <a:blip r:embed="rId3"/>
          <a:stretch>
            <a:fillRect/>
          </a:stretch>
        </p:blipFill>
        <p:spPr>
          <a:xfrm>
            <a:off x="6206067" y="4335501"/>
            <a:ext cx="5029200" cy="1440888"/>
          </a:xfrm>
          <a:prstGeom prst="rect">
            <a:avLst/>
          </a:prstGeom>
        </p:spPr>
      </p:pic>
      <p:sp>
        <p:nvSpPr>
          <p:cNvPr id="10" name="Rectangle 9">
            <a:extLst>
              <a:ext uri="{FF2B5EF4-FFF2-40B4-BE49-F238E27FC236}">
                <a16:creationId xmlns:a16="http://schemas.microsoft.com/office/drawing/2014/main" id="{38276B8A-2131-CA5A-EE0D-2473266F75D2}"/>
              </a:ext>
            </a:extLst>
          </p:cNvPr>
          <p:cNvSpPr/>
          <p:nvPr/>
        </p:nvSpPr>
        <p:spPr>
          <a:xfrm>
            <a:off x="9516533" y="5249333"/>
            <a:ext cx="702734" cy="287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219988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sp>
        <p:nvSpPr>
          <p:cNvPr id="13" name="TextBox 12">
            <a:extLst>
              <a:ext uri="{FF2B5EF4-FFF2-40B4-BE49-F238E27FC236}">
                <a16:creationId xmlns:a16="http://schemas.microsoft.com/office/drawing/2014/main" id="{12B45378-49B2-594C-167E-D080669D34A0}"/>
              </a:ext>
            </a:extLst>
          </p:cNvPr>
          <p:cNvSpPr txBox="1"/>
          <p:nvPr/>
        </p:nvSpPr>
        <p:spPr>
          <a:xfrm>
            <a:off x="482599" y="2090972"/>
            <a:ext cx="5452534" cy="2585323"/>
          </a:xfrm>
          <a:prstGeom prst="rect">
            <a:avLst/>
          </a:prstGeom>
          <a:noFill/>
        </p:spPr>
        <p:txBody>
          <a:bodyPr wrap="square" rtlCol="0">
            <a:spAutoFit/>
          </a:bodyPr>
          <a:lstStyle/>
          <a:p>
            <a:r>
              <a:rPr lang="en-US" b="1" u="sng" dirty="0"/>
              <a:t>Step 4: </a:t>
            </a:r>
            <a:r>
              <a:rPr lang="en-US" dirty="0"/>
              <a:t>Getting the conditions at the freezing plane. You can do this in CEA or RPA.</a:t>
            </a:r>
          </a:p>
          <a:p>
            <a:endParaRPr lang="en-US" dirty="0"/>
          </a:p>
          <a:p>
            <a:r>
              <a:rPr lang="en-US" dirty="0"/>
              <a:t>For CEA, just run a rocket equation with an expansion ratio equal to where you found the freezing plane to be for equilibrium flow and take the properties from there.</a:t>
            </a:r>
          </a:p>
          <a:p>
            <a:endParaRPr lang="en-US" dirty="0"/>
          </a:p>
          <a:p>
            <a:r>
              <a:rPr lang="en-US" dirty="0"/>
              <a:t>For RPA we will add a “station” to output the desired properties at the freezing plane</a:t>
            </a:r>
          </a:p>
        </p:txBody>
      </p:sp>
      <p:pic>
        <p:nvPicPr>
          <p:cNvPr id="4" name="Picture 3">
            <a:extLst>
              <a:ext uri="{FF2B5EF4-FFF2-40B4-BE49-F238E27FC236}">
                <a16:creationId xmlns:a16="http://schemas.microsoft.com/office/drawing/2014/main" id="{4D2B7C13-4CB7-774C-94A7-B58B6335733A}"/>
              </a:ext>
            </a:extLst>
          </p:cNvPr>
          <p:cNvPicPr>
            <a:picLocks noChangeAspect="1"/>
          </p:cNvPicPr>
          <p:nvPr/>
        </p:nvPicPr>
        <p:blipFill>
          <a:blip r:embed="rId2"/>
          <a:stretch>
            <a:fillRect/>
          </a:stretch>
        </p:blipFill>
        <p:spPr>
          <a:xfrm>
            <a:off x="6214533" y="1176867"/>
            <a:ext cx="5943600" cy="5379754"/>
          </a:xfrm>
          <a:prstGeom prst="rect">
            <a:avLst/>
          </a:prstGeom>
        </p:spPr>
      </p:pic>
      <p:sp>
        <p:nvSpPr>
          <p:cNvPr id="6" name="Rectangle 5">
            <a:extLst>
              <a:ext uri="{FF2B5EF4-FFF2-40B4-BE49-F238E27FC236}">
                <a16:creationId xmlns:a16="http://schemas.microsoft.com/office/drawing/2014/main" id="{CCFB2DEA-BE38-3E1D-EECF-75BA100EB66D}"/>
              </a:ext>
            </a:extLst>
          </p:cNvPr>
          <p:cNvSpPr/>
          <p:nvPr/>
        </p:nvSpPr>
        <p:spPr>
          <a:xfrm>
            <a:off x="8763000" y="5173133"/>
            <a:ext cx="1202267"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8" name="Rectangle 7">
            <a:extLst>
              <a:ext uri="{FF2B5EF4-FFF2-40B4-BE49-F238E27FC236}">
                <a16:creationId xmlns:a16="http://schemas.microsoft.com/office/drawing/2014/main" id="{01B1FCB3-03E1-F23F-9309-ED7DFC1DF6F9}"/>
              </a:ext>
            </a:extLst>
          </p:cNvPr>
          <p:cNvSpPr/>
          <p:nvPr/>
        </p:nvSpPr>
        <p:spPr>
          <a:xfrm>
            <a:off x="8763000" y="2159000"/>
            <a:ext cx="3310467"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1" name="TextBox 10">
            <a:extLst>
              <a:ext uri="{FF2B5EF4-FFF2-40B4-BE49-F238E27FC236}">
                <a16:creationId xmlns:a16="http://schemas.microsoft.com/office/drawing/2014/main" id="{D855A546-C6B2-B4BD-643A-603297E940CD}"/>
              </a:ext>
            </a:extLst>
          </p:cNvPr>
          <p:cNvSpPr txBox="1"/>
          <p:nvPr/>
        </p:nvSpPr>
        <p:spPr>
          <a:xfrm>
            <a:off x="8940800" y="2768600"/>
            <a:ext cx="2853267" cy="369332"/>
          </a:xfrm>
          <a:prstGeom prst="rect">
            <a:avLst/>
          </a:prstGeom>
          <a:noFill/>
        </p:spPr>
        <p:txBody>
          <a:bodyPr wrap="square" rtlCol="0">
            <a:spAutoFit/>
          </a:bodyPr>
          <a:lstStyle/>
          <a:p>
            <a:r>
              <a:rPr lang="en-US" dirty="0">
                <a:solidFill>
                  <a:schemeClr val="bg1"/>
                </a:solidFill>
              </a:rPr>
              <a:t>Equal to the freezing plane</a:t>
            </a:r>
          </a:p>
        </p:txBody>
      </p:sp>
    </p:spTree>
    <p:extLst>
      <p:ext uri="{BB962C8B-B14F-4D97-AF65-F5344CB8AC3E}">
        <p14:creationId xmlns:p14="http://schemas.microsoft.com/office/powerpoint/2010/main" val="2128770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2B45378-49B2-594C-167E-D080669D34A0}"/>
                  </a:ext>
                </a:extLst>
              </p:cNvPr>
              <p:cNvSpPr txBox="1"/>
              <p:nvPr/>
            </p:nvSpPr>
            <p:spPr>
              <a:xfrm>
                <a:off x="482599" y="2090972"/>
                <a:ext cx="5452534" cy="2310248"/>
              </a:xfrm>
              <a:prstGeom prst="rect">
                <a:avLst/>
              </a:prstGeom>
              <a:noFill/>
            </p:spPr>
            <p:txBody>
              <a:bodyPr wrap="square" rtlCol="0">
                <a:spAutoFit/>
              </a:bodyPr>
              <a:lstStyle/>
              <a:p>
                <a:r>
                  <a:rPr lang="en-US" b="1" u="sng" dirty="0"/>
                  <a:t>Step 5: </a:t>
                </a:r>
                <a:r>
                  <a:rPr lang="en-US" dirty="0"/>
                  <a:t>Calculating the LHS of our equation</a:t>
                </a:r>
              </a:p>
              <a:p>
                <a:endParaRPr lang="en-US" dirty="0"/>
              </a:p>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az-Cyrl-AZ" i="1">
                              <a:latin typeface="Cambria Math" panose="02040503050406030204" pitchFamily="18" charset="0"/>
                              <a:ea typeface="Cambria Math" panose="02040503050406030204" pitchFamily="18" charset="0"/>
                            </a:rPr>
                            <m:t>𝜌</m:t>
                          </m:r>
                        </m:e>
                        <m:sup>
                          <m:r>
                            <a:rPr lang="en-US" i="1">
                              <a:latin typeface="Cambria Math" panose="02040503050406030204" pitchFamily="18" charset="0"/>
                              <a:ea typeface="Cambria Math" panose="02040503050406030204" pitchFamily="18" charset="0"/>
                            </a:rPr>
                            <m:t>2</m:t>
                          </m:r>
                        </m:sup>
                      </m:sSup>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𝑣</m:t>
                          </m:r>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0.0175</m:t>
                          </m:r>
                        </m:e>
                        <m:sup>
                          <m:r>
                            <a:rPr lang="en-US" b="0" i="1" smtClean="0">
                              <a:latin typeface="Cambria Math" panose="02040503050406030204" pitchFamily="18" charset="0"/>
                              <a:ea typeface="Cambria Math" panose="02040503050406030204" pitchFamily="18" charset="0"/>
                            </a:rPr>
                            <m:t>2</m:t>
                          </m:r>
                        </m:sup>
                      </m:sSup>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0.0641706</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6601.2317</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−10 </m:t>
                      </m:r>
                    </m:oMath>
                  </m:oMathPara>
                </a14:m>
                <a:endParaRPr lang="en-US" dirty="0"/>
              </a:p>
              <a:p>
                <a:endParaRPr lang="en-US" dirty="0"/>
              </a:p>
              <a:p>
                <a:r>
                  <a:rPr lang="en-US" dirty="0"/>
                  <a:t>(you're going to be doing this calculation a few times shortly, would not be a bad idea to make a calculator in excel)</a:t>
                </a:r>
              </a:p>
            </p:txBody>
          </p:sp>
        </mc:Choice>
        <mc:Fallback>
          <p:sp>
            <p:nvSpPr>
              <p:cNvPr id="13" name="TextBox 12">
                <a:extLst>
                  <a:ext uri="{FF2B5EF4-FFF2-40B4-BE49-F238E27FC236}">
                    <a16:creationId xmlns:a16="http://schemas.microsoft.com/office/drawing/2014/main" id="{12B45378-49B2-594C-167E-D080669D34A0}"/>
                  </a:ext>
                </a:extLst>
              </p:cNvPr>
              <p:cNvSpPr txBox="1">
                <a:spLocks noRot="1" noChangeAspect="1" noMove="1" noResize="1" noEditPoints="1" noAdjustHandles="1" noChangeArrowheads="1" noChangeShapeType="1" noTextEdit="1"/>
              </p:cNvSpPr>
              <p:nvPr/>
            </p:nvSpPr>
            <p:spPr>
              <a:xfrm>
                <a:off x="482599" y="2090972"/>
                <a:ext cx="5452534" cy="2310248"/>
              </a:xfrm>
              <a:prstGeom prst="rect">
                <a:avLst/>
              </a:prstGeom>
              <a:blipFill>
                <a:blip r:embed="rId2"/>
                <a:stretch>
                  <a:fillRect l="-894" t="-1319" b="-316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B6798C8-89A6-0619-1034-04F132E6FC57}"/>
              </a:ext>
            </a:extLst>
          </p:cNvPr>
          <p:cNvPicPr>
            <a:picLocks noChangeAspect="1"/>
          </p:cNvPicPr>
          <p:nvPr/>
        </p:nvPicPr>
        <p:blipFill>
          <a:blip r:embed="rId3"/>
          <a:stretch>
            <a:fillRect/>
          </a:stretch>
        </p:blipFill>
        <p:spPr>
          <a:xfrm>
            <a:off x="5935133" y="1258358"/>
            <a:ext cx="5943600" cy="3742022"/>
          </a:xfrm>
          <a:prstGeom prst="rect">
            <a:avLst/>
          </a:prstGeom>
        </p:spPr>
      </p:pic>
      <p:sp>
        <p:nvSpPr>
          <p:cNvPr id="7" name="Rectangle 6">
            <a:extLst>
              <a:ext uri="{FF2B5EF4-FFF2-40B4-BE49-F238E27FC236}">
                <a16:creationId xmlns:a16="http://schemas.microsoft.com/office/drawing/2014/main" id="{D14B484B-9DC2-62D8-2A8D-ED63A5F4CEB0}"/>
              </a:ext>
            </a:extLst>
          </p:cNvPr>
          <p:cNvSpPr/>
          <p:nvPr/>
        </p:nvSpPr>
        <p:spPr>
          <a:xfrm>
            <a:off x="9728200" y="2895600"/>
            <a:ext cx="550333" cy="1947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9" name="Rectangle 8">
            <a:extLst>
              <a:ext uri="{FF2B5EF4-FFF2-40B4-BE49-F238E27FC236}">
                <a16:creationId xmlns:a16="http://schemas.microsoft.com/office/drawing/2014/main" id="{E526BA6B-3FFA-2565-A9A9-59FE8DE7E434}"/>
              </a:ext>
            </a:extLst>
          </p:cNvPr>
          <p:cNvSpPr/>
          <p:nvPr/>
        </p:nvSpPr>
        <p:spPr>
          <a:xfrm>
            <a:off x="9736661" y="3115736"/>
            <a:ext cx="550333" cy="1947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Rectangle 9">
            <a:extLst>
              <a:ext uri="{FF2B5EF4-FFF2-40B4-BE49-F238E27FC236}">
                <a16:creationId xmlns:a16="http://schemas.microsoft.com/office/drawing/2014/main" id="{577D6BB0-D452-77C2-16DE-DC50D19CD424}"/>
              </a:ext>
            </a:extLst>
          </p:cNvPr>
          <p:cNvSpPr/>
          <p:nvPr/>
        </p:nvSpPr>
        <p:spPr>
          <a:xfrm>
            <a:off x="10817224" y="4487334"/>
            <a:ext cx="680509" cy="406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cxnSp>
        <p:nvCxnSpPr>
          <p:cNvPr id="14" name="Straight Arrow Connector 13">
            <a:extLst>
              <a:ext uri="{FF2B5EF4-FFF2-40B4-BE49-F238E27FC236}">
                <a16:creationId xmlns:a16="http://schemas.microsoft.com/office/drawing/2014/main" id="{0437E9FF-5EEB-BE45-E485-C49D9A5F1650}"/>
              </a:ext>
            </a:extLst>
          </p:cNvPr>
          <p:cNvCxnSpPr>
            <a:cxnSpLocks/>
            <a:stCxn id="16" idx="0"/>
            <a:endCxn id="10" idx="2"/>
          </p:cNvCxnSpPr>
          <p:nvPr/>
        </p:nvCxnSpPr>
        <p:spPr>
          <a:xfrm flipV="1">
            <a:off x="10498667" y="4893734"/>
            <a:ext cx="658812" cy="872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75E5D9-BB50-BA7A-22E0-28CCC1F55EEA}"/>
              </a:ext>
            </a:extLst>
          </p:cNvPr>
          <p:cNvSpPr txBox="1"/>
          <p:nvPr/>
        </p:nvSpPr>
        <p:spPr>
          <a:xfrm>
            <a:off x="9499600" y="5765800"/>
            <a:ext cx="1998133" cy="646331"/>
          </a:xfrm>
          <a:prstGeom prst="rect">
            <a:avLst/>
          </a:prstGeom>
          <a:noFill/>
        </p:spPr>
        <p:txBody>
          <a:bodyPr wrap="square" rtlCol="0">
            <a:spAutoFit/>
          </a:bodyPr>
          <a:lstStyle/>
          <a:p>
            <a:r>
              <a:rPr lang="en-US" dirty="0"/>
              <a:t>Remember to use the mass fraction</a:t>
            </a:r>
          </a:p>
        </p:txBody>
      </p:sp>
    </p:spTree>
    <p:extLst>
      <p:ext uri="{BB962C8B-B14F-4D97-AF65-F5344CB8AC3E}">
        <p14:creationId xmlns:p14="http://schemas.microsoft.com/office/powerpoint/2010/main" val="399737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RPA vs CEA</a:t>
            </a:r>
          </a:p>
        </p:txBody>
      </p:sp>
      <p:graphicFrame>
        <p:nvGraphicFramePr>
          <p:cNvPr id="18" name="Table 18">
            <a:extLst>
              <a:ext uri="{FF2B5EF4-FFF2-40B4-BE49-F238E27FC236}">
                <a16:creationId xmlns:a16="http://schemas.microsoft.com/office/drawing/2014/main" id="{704CD4C6-9B9F-02FA-994E-AD8B66C6ADDC}"/>
              </a:ext>
            </a:extLst>
          </p:cNvPr>
          <p:cNvGraphicFramePr>
            <a:graphicFrameLocks noGrp="1"/>
          </p:cNvGraphicFramePr>
          <p:nvPr>
            <p:ph idx="1"/>
            <p:extLst>
              <p:ext uri="{D42A27DB-BD31-4B8C-83A1-F6EECF244321}">
                <p14:modId xmlns:p14="http://schemas.microsoft.com/office/powerpoint/2010/main" val="2472905153"/>
              </p:ext>
            </p:extLst>
          </p:nvPr>
        </p:nvGraphicFramePr>
        <p:xfrm>
          <a:off x="685799" y="1276784"/>
          <a:ext cx="10131424" cy="5039360"/>
        </p:xfrm>
        <a:graphic>
          <a:graphicData uri="http://schemas.openxmlformats.org/drawingml/2006/table">
            <a:tbl>
              <a:tblPr firstRow="1" bandRow="1">
                <a:tableStyleId>{5C22544A-7EE6-4342-B048-85BDC9FD1C3A}</a:tableStyleId>
              </a:tblPr>
              <a:tblGrid>
                <a:gridCol w="5065712">
                  <a:extLst>
                    <a:ext uri="{9D8B030D-6E8A-4147-A177-3AD203B41FA5}">
                      <a16:colId xmlns:a16="http://schemas.microsoft.com/office/drawing/2014/main" val="699568306"/>
                    </a:ext>
                  </a:extLst>
                </a:gridCol>
                <a:gridCol w="5065712">
                  <a:extLst>
                    <a:ext uri="{9D8B030D-6E8A-4147-A177-3AD203B41FA5}">
                      <a16:colId xmlns:a16="http://schemas.microsoft.com/office/drawing/2014/main" val="3616745554"/>
                    </a:ext>
                  </a:extLst>
                </a:gridCol>
              </a:tblGrid>
              <a:tr h="370840">
                <a:tc>
                  <a:txBody>
                    <a:bodyPr/>
                    <a:lstStyle/>
                    <a:p>
                      <a:r>
                        <a:rPr lang="en-US" dirty="0"/>
                        <a:t>RPA (Rocket Propulsion Analysis)</a:t>
                      </a:r>
                    </a:p>
                  </a:txBody>
                  <a:tcPr/>
                </a:tc>
                <a:tc>
                  <a:txBody>
                    <a:bodyPr/>
                    <a:lstStyle/>
                    <a:p>
                      <a:r>
                        <a:rPr lang="en-US" dirty="0"/>
                        <a:t>CEA (Chemical Equilibrium with Application)</a:t>
                      </a:r>
                    </a:p>
                  </a:txBody>
                  <a:tcPr/>
                </a:tc>
                <a:extLst>
                  <a:ext uri="{0D108BD9-81ED-4DB2-BD59-A6C34878D82A}">
                    <a16:rowId xmlns:a16="http://schemas.microsoft.com/office/drawing/2014/main" val="1911771904"/>
                  </a:ext>
                </a:extLst>
              </a:tr>
              <a:tr h="370840">
                <a:tc>
                  <a:txBody>
                    <a:bodyPr/>
                    <a:lstStyle/>
                    <a:p>
                      <a:r>
                        <a:rPr lang="en-US" dirty="0"/>
                        <a:t>Made explicitly for rockets using CEA as a base</a:t>
                      </a:r>
                    </a:p>
                  </a:txBody>
                  <a:tcPr/>
                </a:tc>
                <a:tc>
                  <a:txBody>
                    <a:bodyPr/>
                    <a:lstStyle/>
                    <a:p>
                      <a:r>
                        <a:rPr lang="en-US" dirty="0"/>
                        <a:t>Wide variety of application for Rockets, Detonation, Shock Tubes, and Chemical Equilibrium</a:t>
                      </a:r>
                    </a:p>
                  </a:txBody>
                  <a:tcPr/>
                </a:tc>
                <a:extLst>
                  <a:ext uri="{0D108BD9-81ED-4DB2-BD59-A6C34878D82A}">
                    <a16:rowId xmlns:a16="http://schemas.microsoft.com/office/drawing/2014/main" val="3438048374"/>
                  </a:ext>
                </a:extLst>
              </a:tr>
              <a:tr h="370840">
                <a:tc>
                  <a:txBody>
                    <a:bodyPr/>
                    <a:lstStyle/>
                    <a:p>
                      <a:r>
                        <a:rPr lang="en-US" dirty="0"/>
                        <a:t>Many features behind paywalls</a:t>
                      </a:r>
                    </a:p>
                  </a:txBody>
                  <a:tcPr/>
                </a:tc>
                <a:tc>
                  <a:txBody>
                    <a:bodyPr/>
                    <a:lstStyle/>
                    <a:p>
                      <a:r>
                        <a:rPr lang="en-US" dirty="0"/>
                        <a:t>No paywall</a:t>
                      </a:r>
                    </a:p>
                  </a:txBody>
                  <a:tcPr/>
                </a:tc>
                <a:extLst>
                  <a:ext uri="{0D108BD9-81ED-4DB2-BD59-A6C34878D82A}">
                    <a16:rowId xmlns:a16="http://schemas.microsoft.com/office/drawing/2014/main" val="3154835030"/>
                  </a:ext>
                </a:extLst>
              </a:tr>
              <a:tr h="370840">
                <a:tc>
                  <a:txBody>
                    <a:bodyPr/>
                    <a:lstStyle/>
                    <a:p>
                      <a:r>
                        <a:rPr lang="en-US" dirty="0"/>
                        <a:t>Capable of performing initial investigation of rocket systems including nozzle performance, cycle analysis, cooling requirements, thrust and weight estimates (some features behind paywall)</a:t>
                      </a:r>
                    </a:p>
                  </a:txBody>
                  <a:tcPr/>
                </a:tc>
                <a:tc>
                  <a:txBody>
                    <a:bodyPr/>
                    <a:lstStyle/>
                    <a:p>
                      <a:r>
                        <a:rPr lang="en-US" dirty="0"/>
                        <a:t>Ideal nozzle performance only</a:t>
                      </a:r>
                    </a:p>
                  </a:txBody>
                  <a:tcPr/>
                </a:tc>
                <a:extLst>
                  <a:ext uri="{0D108BD9-81ED-4DB2-BD59-A6C34878D82A}">
                    <a16:rowId xmlns:a16="http://schemas.microsoft.com/office/drawing/2014/main" val="2473604763"/>
                  </a:ext>
                </a:extLst>
              </a:tr>
              <a:tr h="370840">
                <a:tc>
                  <a:txBody>
                    <a:bodyPr/>
                    <a:lstStyle/>
                    <a:p>
                      <a:r>
                        <a:rPr lang="en-US" dirty="0"/>
                        <a:t>Thermodynamic property generator for mixture behind paywall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Can calculate thermodynamic properties in a form easily importable to spreadsheet</a:t>
                      </a:r>
                    </a:p>
                    <a:p>
                      <a:endParaRPr lang="en-US" dirty="0"/>
                    </a:p>
                  </a:txBody>
                  <a:tcPr/>
                </a:tc>
                <a:extLst>
                  <a:ext uri="{0D108BD9-81ED-4DB2-BD59-A6C34878D82A}">
                    <a16:rowId xmlns:a16="http://schemas.microsoft.com/office/drawing/2014/main" val="613645603"/>
                  </a:ext>
                </a:extLst>
              </a:tr>
              <a:tr h="370840">
                <a:tc>
                  <a:txBody>
                    <a:bodyPr/>
                    <a:lstStyle/>
                    <a:p>
                      <a:r>
                        <a:rPr lang="en-US" dirty="0"/>
                        <a:t>Expandable and customizable chemical species property database </a:t>
                      </a:r>
                    </a:p>
                  </a:txBody>
                  <a:tcPr/>
                </a:tc>
                <a:tc>
                  <a:txBody>
                    <a:bodyPr/>
                    <a:lstStyle/>
                    <a:p>
                      <a:r>
                        <a:rPr lang="en-US" dirty="0"/>
                        <a:t>Limited chemical species database (should not be an issue unless you are going down Nuclear Gas-Core rabbit hole or similar concepts)</a:t>
                      </a:r>
                    </a:p>
                  </a:txBody>
                  <a:tcPr/>
                </a:tc>
                <a:extLst>
                  <a:ext uri="{0D108BD9-81ED-4DB2-BD59-A6C34878D82A}">
                    <a16:rowId xmlns:a16="http://schemas.microsoft.com/office/drawing/2014/main" val="1666773574"/>
                  </a:ext>
                </a:extLst>
              </a:tr>
              <a:tr h="370840">
                <a:tc>
                  <a:txBody>
                    <a:bodyPr/>
                    <a:lstStyle/>
                    <a:p>
                      <a:r>
                        <a:rPr lang="en-US" dirty="0"/>
                        <a:t>Download Here: </a:t>
                      </a:r>
                      <a:r>
                        <a:rPr lang="en-US" dirty="0">
                          <a:hlinkClick r:id="rId2"/>
                        </a:rPr>
                        <a:t>http://www.rocket-propulsion.com/RPA/download.htm</a:t>
                      </a:r>
                      <a:r>
                        <a:rPr lang="en-US" dirty="0"/>
                        <a:t> </a:t>
                      </a:r>
                    </a:p>
                  </a:txBody>
                  <a:tcPr/>
                </a:tc>
                <a:tc>
                  <a:txBody>
                    <a:bodyPr/>
                    <a:lstStyle/>
                    <a:p>
                      <a:r>
                        <a:rPr lang="en-US" dirty="0"/>
                        <a:t>Web Portal: </a:t>
                      </a:r>
                      <a:r>
                        <a:rPr lang="en-US" dirty="0">
                          <a:hlinkClick r:id="rId3"/>
                        </a:rPr>
                        <a:t>https://cearun.grc.nasa.gov/</a:t>
                      </a:r>
                      <a:r>
                        <a:rPr lang="en-US" dirty="0"/>
                        <a:t> </a:t>
                      </a:r>
                    </a:p>
                  </a:txBody>
                  <a:tcPr/>
                </a:tc>
                <a:extLst>
                  <a:ext uri="{0D108BD9-81ED-4DB2-BD59-A6C34878D82A}">
                    <a16:rowId xmlns:a16="http://schemas.microsoft.com/office/drawing/2014/main" val="4005856410"/>
                  </a:ext>
                </a:extLst>
              </a:tr>
            </a:tbl>
          </a:graphicData>
        </a:graphic>
      </p:graphicFrame>
    </p:spTree>
    <p:extLst>
      <p:ext uri="{BB962C8B-B14F-4D97-AF65-F5344CB8AC3E}">
        <p14:creationId xmlns:p14="http://schemas.microsoft.com/office/powerpoint/2010/main" val="86084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 Validity</a:t>
            </a:r>
          </a:p>
        </p:txBody>
      </p:sp>
      <p:pic>
        <p:nvPicPr>
          <p:cNvPr id="11" name="Picture 10">
            <a:extLst>
              <a:ext uri="{FF2B5EF4-FFF2-40B4-BE49-F238E27FC236}">
                <a16:creationId xmlns:a16="http://schemas.microsoft.com/office/drawing/2014/main" id="{E48ACF8B-243C-086D-6D9C-069EB65AA1EA}"/>
              </a:ext>
            </a:extLst>
          </p:cNvPr>
          <p:cNvPicPr>
            <a:picLocks noChangeAspect="1"/>
          </p:cNvPicPr>
          <p:nvPr/>
        </p:nvPicPr>
        <p:blipFill>
          <a:blip r:embed="rId2"/>
          <a:stretch>
            <a:fillRect/>
          </a:stretch>
        </p:blipFill>
        <p:spPr>
          <a:xfrm>
            <a:off x="4422487" y="1300669"/>
            <a:ext cx="3657600" cy="3759976"/>
          </a:xfrm>
          <a:prstGeom prst="rect">
            <a:avLst/>
          </a:prstGeom>
        </p:spPr>
      </p:pic>
      <p:sp>
        <p:nvSpPr>
          <p:cNvPr id="12" name="TextBox 11">
            <a:extLst>
              <a:ext uri="{FF2B5EF4-FFF2-40B4-BE49-F238E27FC236}">
                <a16:creationId xmlns:a16="http://schemas.microsoft.com/office/drawing/2014/main" id="{4665F0C8-1CC1-F253-E86B-A8434D89A813}"/>
              </a:ext>
            </a:extLst>
          </p:cNvPr>
          <p:cNvSpPr txBox="1"/>
          <p:nvPr/>
        </p:nvSpPr>
        <p:spPr>
          <a:xfrm>
            <a:off x="685799" y="1417401"/>
            <a:ext cx="3565188" cy="4247317"/>
          </a:xfrm>
          <a:prstGeom prst="rect">
            <a:avLst/>
          </a:prstGeom>
          <a:noFill/>
        </p:spPr>
        <p:txBody>
          <a:bodyPr wrap="square" rtlCol="0">
            <a:spAutoFit/>
          </a:bodyPr>
          <a:lstStyle/>
          <a:p>
            <a:r>
              <a:rPr lang="en-US" dirty="0"/>
              <a:t>Data is limited, but current data suggest good correlation with higher fidelity models.</a:t>
            </a:r>
          </a:p>
          <a:p>
            <a:endParaRPr lang="en-US" dirty="0"/>
          </a:p>
          <a:p>
            <a:r>
              <a:rPr lang="en-US" dirty="0"/>
              <a:t>The only computation model used to generate the S-F plot a single historical analysis of a NTR with chamber condition of 10 atm and 3600 K, yet continues to provide adequate results. </a:t>
            </a:r>
            <a:br>
              <a:rPr lang="en-US" dirty="0"/>
            </a:br>
            <a:br>
              <a:rPr lang="en-US" dirty="0"/>
            </a:br>
            <a:r>
              <a:rPr lang="en-US" dirty="0"/>
              <a:t>I got a little conservative with nozzle efficiencies using 0.97 instead of 0.98-0.975 as would have been more proper for these cases.</a:t>
            </a:r>
          </a:p>
        </p:txBody>
      </p:sp>
      <p:pic>
        <p:nvPicPr>
          <p:cNvPr id="21" name="Picture 20">
            <a:extLst>
              <a:ext uri="{FF2B5EF4-FFF2-40B4-BE49-F238E27FC236}">
                <a16:creationId xmlns:a16="http://schemas.microsoft.com/office/drawing/2014/main" id="{F8E4DF70-4FBA-6673-633C-B1543E416E2F}"/>
              </a:ext>
            </a:extLst>
          </p:cNvPr>
          <p:cNvPicPr>
            <a:picLocks noChangeAspect="1"/>
          </p:cNvPicPr>
          <p:nvPr/>
        </p:nvPicPr>
        <p:blipFill>
          <a:blip r:embed="rId3"/>
          <a:stretch>
            <a:fillRect/>
          </a:stretch>
        </p:blipFill>
        <p:spPr>
          <a:xfrm>
            <a:off x="8251588" y="1300670"/>
            <a:ext cx="3657600" cy="3839183"/>
          </a:xfrm>
          <a:prstGeom prst="rect">
            <a:avLst/>
          </a:prstGeom>
        </p:spPr>
      </p:pic>
    </p:spTree>
    <p:extLst>
      <p:ext uri="{BB962C8B-B14F-4D97-AF65-F5344CB8AC3E}">
        <p14:creationId xmlns:p14="http://schemas.microsoft.com/office/powerpoint/2010/main" val="1416140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pic>
        <p:nvPicPr>
          <p:cNvPr id="6" name="Picture 5">
            <a:extLst>
              <a:ext uri="{FF2B5EF4-FFF2-40B4-BE49-F238E27FC236}">
                <a16:creationId xmlns:a16="http://schemas.microsoft.com/office/drawing/2014/main" id="{D6BCDF0A-F48F-7B51-1374-237A1D2D0500}"/>
              </a:ext>
            </a:extLst>
          </p:cNvPr>
          <p:cNvPicPr>
            <a:picLocks noChangeAspect="1"/>
          </p:cNvPicPr>
          <p:nvPr/>
        </p:nvPicPr>
        <p:blipFill>
          <a:blip r:embed="rId2"/>
          <a:stretch>
            <a:fillRect/>
          </a:stretch>
        </p:blipFill>
        <p:spPr>
          <a:xfrm>
            <a:off x="6096000" y="3777865"/>
            <a:ext cx="4114800" cy="2836372"/>
          </a:xfrm>
          <a:prstGeom prst="rect">
            <a:avLst/>
          </a:prstGeom>
        </p:spPr>
      </p:pic>
      <p:sp>
        <p:nvSpPr>
          <p:cNvPr id="13" name="TextBox 12">
            <a:extLst>
              <a:ext uri="{FF2B5EF4-FFF2-40B4-BE49-F238E27FC236}">
                <a16:creationId xmlns:a16="http://schemas.microsoft.com/office/drawing/2014/main" id="{12B45378-49B2-594C-167E-D080669D34A0}"/>
              </a:ext>
            </a:extLst>
          </p:cNvPr>
          <p:cNvSpPr txBox="1"/>
          <p:nvPr/>
        </p:nvSpPr>
        <p:spPr>
          <a:xfrm>
            <a:off x="499533" y="1413933"/>
            <a:ext cx="5452534" cy="4801314"/>
          </a:xfrm>
          <a:prstGeom prst="rect">
            <a:avLst/>
          </a:prstGeom>
          <a:noFill/>
        </p:spPr>
        <p:txBody>
          <a:bodyPr wrap="square" rtlCol="0">
            <a:spAutoFit/>
          </a:bodyPr>
          <a:lstStyle/>
          <a:p>
            <a:r>
              <a:rPr lang="en-US" b="1" u="sng" dirty="0"/>
              <a:t>Step 1: </a:t>
            </a:r>
            <a:r>
              <a:rPr lang="en-US" dirty="0"/>
              <a:t>Trial and Error time. We need to find the point in the nozzle where our equation is satisfied. Unfortunately we can’t do this analytically since it required the knowledge of the local conditions in an equilibrium flow. As such we are forced to do simple iteration.</a:t>
            </a:r>
          </a:p>
          <a:p>
            <a:endParaRPr lang="en-US" dirty="0"/>
          </a:p>
          <a:p>
            <a:r>
              <a:rPr lang="en-US" dirty="0"/>
              <a:t>You can do this in RPA or CEA, using either the area ratio or the pressure ratio. </a:t>
            </a:r>
          </a:p>
          <a:p>
            <a:endParaRPr lang="en-US" dirty="0"/>
          </a:p>
          <a:p>
            <a:r>
              <a:rPr lang="en-US" dirty="0"/>
              <a:t>Input your desired chamber condition.</a:t>
            </a:r>
          </a:p>
          <a:p>
            <a:endParaRPr lang="en-US" dirty="0"/>
          </a:p>
          <a:p>
            <a:r>
              <a:rPr lang="en-US" dirty="0"/>
              <a:t>RPA -&gt; Make a lot of stations and allow equilibrium flow through the entire nozzle</a:t>
            </a:r>
          </a:p>
          <a:p>
            <a:endParaRPr lang="en-US" dirty="0"/>
          </a:p>
          <a:p>
            <a:r>
              <a:rPr lang="en-US" dirty="0"/>
              <a:t>CEA -&gt; Make a ton of different expansion ratio nozzles for equilibrium flow</a:t>
            </a:r>
          </a:p>
        </p:txBody>
      </p:sp>
      <p:pic>
        <p:nvPicPr>
          <p:cNvPr id="4" name="Picture 3">
            <a:extLst>
              <a:ext uri="{FF2B5EF4-FFF2-40B4-BE49-F238E27FC236}">
                <a16:creationId xmlns:a16="http://schemas.microsoft.com/office/drawing/2014/main" id="{2AF79249-A6F6-05A4-0BDA-856971385DC3}"/>
              </a:ext>
            </a:extLst>
          </p:cNvPr>
          <p:cNvPicPr>
            <a:picLocks noChangeAspect="1"/>
          </p:cNvPicPr>
          <p:nvPr/>
        </p:nvPicPr>
        <p:blipFill>
          <a:blip r:embed="rId3"/>
          <a:stretch>
            <a:fillRect/>
          </a:stretch>
        </p:blipFill>
        <p:spPr>
          <a:xfrm>
            <a:off x="8077200" y="920477"/>
            <a:ext cx="4114800" cy="2755613"/>
          </a:xfrm>
          <a:prstGeom prst="rect">
            <a:avLst/>
          </a:prstGeom>
        </p:spPr>
      </p:pic>
    </p:spTree>
    <p:extLst>
      <p:ext uri="{BB962C8B-B14F-4D97-AF65-F5344CB8AC3E}">
        <p14:creationId xmlns:p14="http://schemas.microsoft.com/office/powerpoint/2010/main" val="2760711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2B45378-49B2-594C-167E-D080669D34A0}"/>
                  </a:ext>
                </a:extLst>
              </p:cNvPr>
              <p:cNvSpPr txBox="1"/>
              <p:nvPr/>
            </p:nvSpPr>
            <p:spPr>
              <a:xfrm>
                <a:off x="499533" y="1413933"/>
                <a:ext cx="5452534" cy="5188408"/>
              </a:xfrm>
              <a:prstGeom prst="rect">
                <a:avLst/>
              </a:prstGeom>
              <a:noFill/>
            </p:spPr>
            <p:txBody>
              <a:bodyPr wrap="square" rtlCol="0">
                <a:spAutoFit/>
              </a:bodyPr>
              <a:lstStyle/>
              <a:p>
                <a:r>
                  <a:rPr lang="en-US" b="1" u="sng" dirty="0"/>
                  <a:t>Step 2: </a:t>
                </a:r>
                <a:r>
                  <a:rPr lang="en-US" dirty="0"/>
                  <a:t>Calculate the recombination rate</a:t>
                </a:r>
              </a:p>
              <a:p>
                <a:endParaRPr lang="en-US" dirty="0"/>
              </a:p>
              <a:p>
                <a:r>
                  <a:rPr lang="en-US" dirty="0"/>
                  <a:t>Using the local conditions that are outputted. You are looking for an expansion ratio where </a:t>
                </a:r>
              </a:p>
              <a:p>
                <a:endParaRPr lang="en-US" dirty="0"/>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az-Cyrl-AZ" i="1" smtClean="0">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az-Cyrl-AZ" i="1">
                                      <a:latin typeface="Cambria Math" panose="02040503050406030204" pitchFamily="18" charset="0"/>
                                      <a:ea typeface="Cambria Math" panose="02040503050406030204" pitchFamily="18" charset="0"/>
                                    </a:rPr>
                                    <m:t>𝜌</m:t>
                                  </m:r>
                                </m:e>
                                <m:sup>
                                  <m:r>
                                    <a:rPr lang="en-US" i="1">
                                      <a:latin typeface="Cambria Math" panose="02040503050406030204" pitchFamily="18" charset="0"/>
                                      <a:ea typeface="Cambria Math" panose="02040503050406030204" pitchFamily="18" charset="0"/>
                                    </a:rPr>
                                    <m:t>2</m:t>
                                  </m:r>
                                </m:sup>
                              </m:sSup>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𝑣</m:t>
                                  </m:r>
                                </m:den>
                              </m:f>
                            </m:e>
                          </m:d>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az-Cyrl-AZ" i="1">
                              <a:latin typeface="Cambria Math" panose="02040503050406030204" pitchFamily="18" charset="0"/>
                              <a:ea typeface="Cambria Math" panose="02040503050406030204" pitchFamily="18" charset="0"/>
                            </a:rPr>
                            <m:t>𝜌</m:t>
                          </m:r>
                        </m:e>
                        <m:sup>
                          <m:r>
                            <a:rPr lang="en-US" i="1">
                              <a:latin typeface="Cambria Math" panose="02040503050406030204" pitchFamily="18" charset="0"/>
                              <a:ea typeface="Cambria Math" panose="02040503050406030204" pitchFamily="18" charset="0"/>
                            </a:rPr>
                            <m:t>2</m:t>
                          </m:r>
                        </m:sup>
                      </m:sSup>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𝑣</m:t>
                          </m:r>
                        </m:den>
                      </m:f>
                    </m:oMath>
                  </m:oMathPara>
                </a14:m>
                <a:endParaRPr lang="en-US" dirty="0"/>
              </a:p>
              <a:p>
                <a:endParaRPr lang="en-US" dirty="0"/>
              </a:p>
              <a:p>
                <a:r>
                  <a:rPr lang="en-US" dirty="0"/>
                  <a:t>This takes some trial and error and I recommend making a simple excel calculator. Some interpolation maybe required. </a:t>
                </a:r>
              </a:p>
              <a:p>
                <a:endParaRPr lang="en-US" dirty="0"/>
              </a:p>
              <a:p>
                <a:r>
                  <a:rPr lang="en-US" dirty="0"/>
                  <a:t>The right and left side can differ by ~15% without much error I have found. Things will be more sensitive the closer you get to the throat. I’ve found when the area ratio get to &lt;1.1 you are already in a region where the difference between frozen and equilibrium is insignificant. </a:t>
                </a:r>
              </a:p>
            </p:txBody>
          </p:sp>
        </mc:Choice>
        <mc:Fallback>
          <p:sp>
            <p:nvSpPr>
              <p:cNvPr id="13" name="TextBox 12">
                <a:extLst>
                  <a:ext uri="{FF2B5EF4-FFF2-40B4-BE49-F238E27FC236}">
                    <a16:creationId xmlns:a16="http://schemas.microsoft.com/office/drawing/2014/main" id="{12B45378-49B2-594C-167E-D080669D34A0}"/>
                  </a:ext>
                </a:extLst>
              </p:cNvPr>
              <p:cNvSpPr txBox="1">
                <a:spLocks noRot="1" noChangeAspect="1" noMove="1" noResize="1" noEditPoints="1" noAdjustHandles="1" noChangeArrowheads="1" noChangeShapeType="1" noTextEdit="1"/>
              </p:cNvSpPr>
              <p:nvPr/>
            </p:nvSpPr>
            <p:spPr>
              <a:xfrm>
                <a:off x="499533" y="1413933"/>
                <a:ext cx="5452534" cy="5188408"/>
              </a:xfrm>
              <a:prstGeom prst="rect">
                <a:avLst/>
              </a:prstGeom>
              <a:blipFill>
                <a:blip r:embed="rId2"/>
                <a:stretch>
                  <a:fillRect l="-1007" t="-705" r="-1230" b="-9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D8258B4-E5F5-F8E5-B51B-B6B883FBAA0B}"/>
              </a:ext>
            </a:extLst>
          </p:cNvPr>
          <p:cNvPicPr>
            <a:picLocks noChangeAspect="1"/>
          </p:cNvPicPr>
          <p:nvPr/>
        </p:nvPicPr>
        <p:blipFill>
          <a:blip r:embed="rId3"/>
          <a:stretch>
            <a:fillRect/>
          </a:stretch>
        </p:blipFill>
        <p:spPr>
          <a:xfrm>
            <a:off x="5952067" y="1286934"/>
            <a:ext cx="5943600" cy="4789503"/>
          </a:xfrm>
          <a:prstGeom prst="rect">
            <a:avLst/>
          </a:prstGeom>
        </p:spPr>
      </p:pic>
      <p:sp>
        <p:nvSpPr>
          <p:cNvPr id="7" name="Rectangle 6">
            <a:extLst>
              <a:ext uri="{FF2B5EF4-FFF2-40B4-BE49-F238E27FC236}">
                <a16:creationId xmlns:a16="http://schemas.microsoft.com/office/drawing/2014/main" id="{8760CB00-4AFE-0DE0-D299-6B757F451F2E}"/>
              </a:ext>
            </a:extLst>
          </p:cNvPr>
          <p:cNvSpPr/>
          <p:nvPr/>
        </p:nvSpPr>
        <p:spPr>
          <a:xfrm>
            <a:off x="5952067" y="3395131"/>
            <a:ext cx="4131733" cy="135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8" name="Rectangle 7">
            <a:extLst>
              <a:ext uri="{FF2B5EF4-FFF2-40B4-BE49-F238E27FC236}">
                <a16:creationId xmlns:a16="http://schemas.microsoft.com/office/drawing/2014/main" id="{5BD3BC07-797A-4D8B-65E6-6C8D004B7FCD}"/>
              </a:ext>
            </a:extLst>
          </p:cNvPr>
          <p:cNvSpPr/>
          <p:nvPr/>
        </p:nvSpPr>
        <p:spPr>
          <a:xfrm>
            <a:off x="5952066" y="3107264"/>
            <a:ext cx="4131733" cy="135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9" name="Rectangle 8">
            <a:extLst>
              <a:ext uri="{FF2B5EF4-FFF2-40B4-BE49-F238E27FC236}">
                <a16:creationId xmlns:a16="http://schemas.microsoft.com/office/drawing/2014/main" id="{D232E8BF-BC5C-C51B-2523-A2CFA92DF72A}"/>
              </a:ext>
            </a:extLst>
          </p:cNvPr>
          <p:cNvSpPr/>
          <p:nvPr/>
        </p:nvSpPr>
        <p:spPr>
          <a:xfrm>
            <a:off x="5952065" y="4456383"/>
            <a:ext cx="4131733" cy="135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Rectangle 9">
            <a:extLst>
              <a:ext uri="{FF2B5EF4-FFF2-40B4-BE49-F238E27FC236}">
                <a16:creationId xmlns:a16="http://schemas.microsoft.com/office/drawing/2014/main" id="{81432CB3-7998-6E8B-4AD2-3487E57DACB8}"/>
              </a:ext>
            </a:extLst>
          </p:cNvPr>
          <p:cNvSpPr/>
          <p:nvPr/>
        </p:nvSpPr>
        <p:spPr>
          <a:xfrm>
            <a:off x="5952065" y="5799952"/>
            <a:ext cx="4131733" cy="135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1273973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sp>
        <p:nvSpPr>
          <p:cNvPr id="13" name="TextBox 12">
            <a:extLst>
              <a:ext uri="{FF2B5EF4-FFF2-40B4-BE49-F238E27FC236}">
                <a16:creationId xmlns:a16="http://schemas.microsoft.com/office/drawing/2014/main" id="{12B45378-49B2-594C-167E-D080669D34A0}"/>
              </a:ext>
            </a:extLst>
          </p:cNvPr>
          <p:cNvSpPr txBox="1"/>
          <p:nvPr/>
        </p:nvSpPr>
        <p:spPr>
          <a:xfrm>
            <a:off x="499533" y="1413933"/>
            <a:ext cx="5452534" cy="923330"/>
          </a:xfrm>
          <a:prstGeom prst="rect">
            <a:avLst/>
          </a:prstGeom>
          <a:noFill/>
        </p:spPr>
        <p:txBody>
          <a:bodyPr wrap="square" rtlCol="0">
            <a:spAutoFit/>
          </a:bodyPr>
          <a:lstStyle/>
          <a:p>
            <a:r>
              <a:rPr lang="en-US" b="1" u="sng" dirty="0"/>
              <a:t>Step 3: </a:t>
            </a:r>
            <a:r>
              <a:rPr lang="en-US" dirty="0"/>
              <a:t>use the found expansion ratio to calculate the 1D kinetics performance using the value found in step 2. </a:t>
            </a:r>
            <a:r>
              <a:rPr lang="en-US" b="1" dirty="0"/>
              <a:t>RPA HAS TO BE USED FOR THIS STEP</a:t>
            </a:r>
          </a:p>
        </p:txBody>
      </p:sp>
      <p:pic>
        <p:nvPicPr>
          <p:cNvPr id="4" name="Picture 3">
            <a:extLst>
              <a:ext uri="{FF2B5EF4-FFF2-40B4-BE49-F238E27FC236}">
                <a16:creationId xmlns:a16="http://schemas.microsoft.com/office/drawing/2014/main" id="{6AAF4D1D-F528-2DA4-211F-66EA819D9EF3}"/>
              </a:ext>
            </a:extLst>
          </p:cNvPr>
          <p:cNvPicPr>
            <a:picLocks noChangeAspect="1"/>
          </p:cNvPicPr>
          <p:nvPr/>
        </p:nvPicPr>
        <p:blipFill>
          <a:blip r:embed="rId2"/>
          <a:stretch>
            <a:fillRect/>
          </a:stretch>
        </p:blipFill>
        <p:spPr>
          <a:xfrm>
            <a:off x="389996" y="2660572"/>
            <a:ext cx="5486400" cy="3092555"/>
          </a:xfrm>
          <a:prstGeom prst="rect">
            <a:avLst/>
          </a:prstGeom>
        </p:spPr>
      </p:pic>
      <p:sp>
        <p:nvSpPr>
          <p:cNvPr id="6" name="Rectangle 5">
            <a:extLst>
              <a:ext uri="{FF2B5EF4-FFF2-40B4-BE49-F238E27FC236}">
                <a16:creationId xmlns:a16="http://schemas.microsoft.com/office/drawing/2014/main" id="{6604A8C2-7F4F-73E5-1131-B4DC1F8CEDAA}"/>
              </a:ext>
            </a:extLst>
          </p:cNvPr>
          <p:cNvSpPr/>
          <p:nvPr/>
        </p:nvSpPr>
        <p:spPr>
          <a:xfrm>
            <a:off x="1498600" y="5080000"/>
            <a:ext cx="2514600" cy="3640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12" name="Picture 11">
            <a:extLst>
              <a:ext uri="{FF2B5EF4-FFF2-40B4-BE49-F238E27FC236}">
                <a16:creationId xmlns:a16="http://schemas.microsoft.com/office/drawing/2014/main" id="{523EF9BC-0BCE-D785-6C3F-A445DD13F2D9}"/>
              </a:ext>
            </a:extLst>
          </p:cNvPr>
          <p:cNvPicPr>
            <a:picLocks noChangeAspect="1"/>
          </p:cNvPicPr>
          <p:nvPr/>
        </p:nvPicPr>
        <p:blipFill>
          <a:blip r:embed="rId3"/>
          <a:stretch>
            <a:fillRect/>
          </a:stretch>
        </p:blipFill>
        <p:spPr>
          <a:xfrm>
            <a:off x="6096000" y="1181031"/>
            <a:ext cx="5943600" cy="1581024"/>
          </a:xfrm>
          <a:prstGeom prst="rect">
            <a:avLst/>
          </a:prstGeom>
        </p:spPr>
      </p:pic>
      <p:pic>
        <p:nvPicPr>
          <p:cNvPr id="15" name="Picture 14">
            <a:extLst>
              <a:ext uri="{FF2B5EF4-FFF2-40B4-BE49-F238E27FC236}">
                <a16:creationId xmlns:a16="http://schemas.microsoft.com/office/drawing/2014/main" id="{5D945999-A423-0D6C-50E2-DC422F275BB0}"/>
              </a:ext>
            </a:extLst>
          </p:cNvPr>
          <p:cNvPicPr>
            <a:picLocks noChangeAspect="1"/>
          </p:cNvPicPr>
          <p:nvPr/>
        </p:nvPicPr>
        <p:blipFill>
          <a:blip r:embed="rId4"/>
          <a:stretch>
            <a:fillRect/>
          </a:stretch>
        </p:blipFill>
        <p:spPr>
          <a:xfrm>
            <a:off x="6096000" y="3021041"/>
            <a:ext cx="5943600" cy="2732086"/>
          </a:xfrm>
          <a:prstGeom prst="rect">
            <a:avLst/>
          </a:prstGeom>
        </p:spPr>
      </p:pic>
      <p:sp>
        <p:nvSpPr>
          <p:cNvPr id="16" name="Rectangle 15">
            <a:extLst>
              <a:ext uri="{FF2B5EF4-FFF2-40B4-BE49-F238E27FC236}">
                <a16:creationId xmlns:a16="http://schemas.microsoft.com/office/drawing/2014/main" id="{5019FA45-9E42-B37B-F373-E384C28D8D31}"/>
              </a:ext>
            </a:extLst>
          </p:cNvPr>
          <p:cNvSpPr/>
          <p:nvPr/>
        </p:nvSpPr>
        <p:spPr>
          <a:xfrm>
            <a:off x="7171267" y="4158484"/>
            <a:ext cx="2954866" cy="228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7" name="Rectangle 16">
            <a:extLst>
              <a:ext uri="{FF2B5EF4-FFF2-40B4-BE49-F238E27FC236}">
                <a16:creationId xmlns:a16="http://schemas.microsoft.com/office/drawing/2014/main" id="{2B401EF9-CC61-5DC7-0372-CA0F1CE3A0DD}"/>
              </a:ext>
            </a:extLst>
          </p:cNvPr>
          <p:cNvSpPr/>
          <p:nvPr/>
        </p:nvSpPr>
        <p:spPr>
          <a:xfrm>
            <a:off x="7255933" y="1905000"/>
            <a:ext cx="1710267" cy="4322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141251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Sudden-Freeze (S-F) model</a:t>
            </a:r>
          </a:p>
        </p:txBody>
      </p:sp>
      <p:sp>
        <p:nvSpPr>
          <p:cNvPr id="13" name="TextBox 12">
            <a:extLst>
              <a:ext uri="{FF2B5EF4-FFF2-40B4-BE49-F238E27FC236}">
                <a16:creationId xmlns:a16="http://schemas.microsoft.com/office/drawing/2014/main" id="{12B45378-49B2-594C-167E-D080669D34A0}"/>
              </a:ext>
            </a:extLst>
          </p:cNvPr>
          <p:cNvSpPr txBox="1"/>
          <p:nvPr/>
        </p:nvSpPr>
        <p:spPr>
          <a:xfrm>
            <a:off x="440266" y="1413933"/>
            <a:ext cx="5452534" cy="2308324"/>
          </a:xfrm>
          <a:prstGeom prst="rect">
            <a:avLst/>
          </a:prstGeom>
          <a:noFill/>
        </p:spPr>
        <p:txBody>
          <a:bodyPr wrap="square" rtlCol="0">
            <a:spAutoFit/>
          </a:bodyPr>
          <a:lstStyle/>
          <a:p>
            <a:r>
              <a:rPr lang="en-US" b="1" u="sng" dirty="0"/>
              <a:t>Step 4: </a:t>
            </a:r>
            <a:r>
              <a:rPr lang="en-US" dirty="0"/>
              <a:t>Apply the corrections required beyond the 1-D kinetic assessment. This is the inverse operation of step 2 from getting the reference case.</a:t>
            </a:r>
          </a:p>
          <a:p>
            <a:endParaRPr lang="en-US" b="1" dirty="0"/>
          </a:p>
          <a:p>
            <a:pPr marL="342900" indent="-342900">
              <a:buAutoNum type="arabicParenR"/>
            </a:pPr>
            <a:r>
              <a:rPr lang="en-US" dirty="0"/>
              <a:t>Use a solution from literature if you have one</a:t>
            </a:r>
          </a:p>
          <a:p>
            <a:pPr marL="342900" indent="-342900">
              <a:buAutoNum type="arabicParenR"/>
            </a:pPr>
            <a:r>
              <a:rPr lang="en-US" dirty="0"/>
              <a:t>Use the Nozzle efficiency calculated by RPA</a:t>
            </a:r>
          </a:p>
          <a:p>
            <a:r>
              <a:rPr lang="en-US" dirty="0"/>
              <a:t>	You can ignore the reaction efficiency as it may 	cause issue when doing low pressure estimates</a:t>
            </a:r>
          </a:p>
        </p:txBody>
      </p:sp>
      <p:pic>
        <p:nvPicPr>
          <p:cNvPr id="15" name="Picture 14">
            <a:extLst>
              <a:ext uri="{FF2B5EF4-FFF2-40B4-BE49-F238E27FC236}">
                <a16:creationId xmlns:a16="http://schemas.microsoft.com/office/drawing/2014/main" id="{5D945999-A423-0D6C-50E2-DC422F275BB0}"/>
              </a:ext>
            </a:extLst>
          </p:cNvPr>
          <p:cNvPicPr>
            <a:picLocks noChangeAspect="1"/>
          </p:cNvPicPr>
          <p:nvPr/>
        </p:nvPicPr>
        <p:blipFill>
          <a:blip r:embed="rId2"/>
          <a:stretch>
            <a:fillRect/>
          </a:stretch>
        </p:blipFill>
        <p:spPr>
          <a:xfrm>
            <a:off x="5994400" y="1413933"/>
            <a:ext cx="5943600" cy="2732086"/>
          </a:xfrm>
          <a:prstGeom prst="rect">
            <a:avLst/>
          </a:prstGeom>
        </p:spPr>
      </p:pic>
      <p:sp>
        <p:nvSpPr>
          <p:cNvPr id="16" name="Rectangle 15">
            <a:extLst>
              <a:ext uri="{FF2B5EF4-FFF2-40B4-BE49-F238E27FC236}">
                <a16:creationId xmlns:a16="http://schemas.microsoft.com/office/drawing/2014/main" id="{5019FA45-9E42-B37B-F373-E384C28D8D31}"/>
              </a:ext>
            </a:extLst>
          </p:cNvPr>
          <p:cNvSpPr/>
          <p:nvPr/>
        </p:nvSpPr>
        <p:spPr>
          <a:xfrm>
            <a:off x="7069667" y="2551376"/>
            <a:ext cx="2954866" cy="228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282A867-615C-7751-0EF5-259659423A20}"/>
                  </a:ext>
                </a:extLst>
              </p:cNvPr>
              <p:cNvSpPr txBox="1"/>
              <p:nvPr/>
            </p:nvSpPr>
            <p:spPr>
              <a:xfrm>
                <a:off x="2506133" y="4416286"/>
                <a:ext cx="6773333" cy="55643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𝑠𝑝</m:t>
                          </m:r>
                        </m:sub>
                      </m:sSub>
                      <m:r>
                        <a:rPr lang="en-US" sz="2800" b="0" i="1" smtClean="0">
                          <a:latin typeface="Cambria Math" panose="02040503050406030204" pitchFamily="18" charset="0"/>
                        </a:rPr>
                        <m:t>=1579 </m:t>
                      </m:r>
                      <m:r>
                        <a:rPr lang="en-US" sz="2800" b="0" i="1" smtClean="0">
                          <a:latin typeface="Cambria Math" panose="02040503050406030204" pitchFamily="18" charset="0"/>
                          <a:ea typeface="Cambria Math" panose="02040503050406030204" pitchFamily="18" charset="0"/>
                        </a:rPr>
                        <m:t>×0.97=1532 </m:t>
                      </m:r>
                      <m:r>
                        <a:rPr lang="en-US" sz="2800" b="0" i="1" smtClean="0">
                          <a:latin typeface="Cambria Math" panose="02040503050406030204" pitchFamily="18" charset="0"/>
                          <a:ea typeface="Cambria Math" panose="02040503050406030204" pitchFamily="18" charset="0"/>
                        </a:rPr>
                        <m:t>𝑠</m:t>
                      </m:r>
                    </m:oMath>
                  </m:oMathPara>
                </a14:m>
                <a:endParaRPr lang="en-US" dirty="0"/>
              </a:p>
            </p:txBody>
          </p:sp>
        </mc:Choice>
        <mc:Fallback>
          <p:sp>
            <p:nvSpPr>
              <p:cNvPr id="3" name="TextBox 2">
                <a:extLst>
                  <a:ext uri="{FF2B5EF4-FFF2-40B4-BE49-F238E27FC236}">
                    <a16:creationId xmlns:a16="http://schemas.microsoft.com/office/drawing/2014/main" id="{0282A867-615C-7751-0EF5-259659423A20}"/>
                  </a:ext>
                </a:extLst>
              </p:cNvPr>
              <p:cNvSpPr txBox="1">
                <a:spLocks noRot="1" noChangeAspect="1" noMove="1" noResize="1" noEditPoints="1" noAdjustHandles="1" noChangeArrowheads="1" noChangeShapeType="1" noTextEdit="1"/>
              </p:cNvSpPr>
              <p:nvPr/>
            </p:nvSpPr>
            <p:spPr>
              <a:xfrm>
                <a:off x="2506133" y="4416286"/>
                <a:ext cx="6773333" cy="556434"/>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2E8B707-0C77-E9E6-4B4E-E59F925CD55A}"/>
              </a:ext>
            </a:extLst>
          </p:cNvPr>
          <p:cNvSpPr txBox="1"/>
          <p:nvPr/>
        </p:nvSpPr>
        <p:spPr>
          <a:xfrm>
            <a:off x="4257144" y="5090124"/>
            <a:ext cx="2988733" cy="707886"/>
          </a:xfrm>
          <a:prstGeom prst="rect">
            <a:avLst/>
          </a:prstGeom>
          <a:noFill/>
        </p:spPr>
        <p:txBody>
          <a:bodyPr wrap="square" rtlCol="0">
            <a:spAutoFit/>
          </a:bodyPr>
          <a:lstStyle/>
          <a:p>
            <a:r>
              <a:rPr lang="en-US" sz="4000" dirty="0"/>
              <a:t>You are done</a:t>
            </a:r>
          </a:p>
        </p:txBody>
      </p:sp>
    </p:spTree>
    <p:extLst>
      <p:ext uri="{BB962C8B-B14F-4D97-AF65-F5344CB8AC3E}">
        <p14:creationId xmlns:p14="http://schemas.microsoft.com/office/powerpoint/2010/main" val="1345726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85C40FC-F750-FFB9-13B9-7B766162D252}"/>
              </a:ext>
            </a:extLst>
          </p:cNvPr>
          <p:cNvPicPr>
            <a:picLocks noChangeAspect="1"/>
          </p:cNvPicPr>
          <p:nvPr/>
        </p:nvPicPr>
        <p:blipFill>
          <a:blip r:embed="rId2"/>
          <a:stretch>
            <a:fillRect/>
          </a:stretch>
        </p:blipFill>
        <p:spPr>
          <a:xfrm>
            <a:off x="418012" y="979458"/>
            <a:ext cx="6400800" cy="5652376"/>
          </a:xfrm>
          <a:prstGeom prst="rect">
            <a:avLst/>
          </a:prstGeom>
        </p:spPr>
      </p:pic>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RPA</a:t>
            </a:r>
          </a:p>
        </p:txBody>
      </p:sp>
      <p:cxnSp>
        <p:nvCxnSpPr>
          <p:cNvPr id="8" name="Straight Arrow Connector 7">
            <a:extLst>
              <a:ext uri="{FF2B5EF4-FFF2-40B4-BE49-F238E27FC236}">
                <a16:creationId xmlns:a16="http://schemas.microsoft.com/office/drawing/2014/main" id="{5A0CF261-61B9-EE6F-402F-81FF9CEA29B9}"/>
              </a:ext>
            </a:extLst>
          </p:cNvPr>
          <p:cNvCxnSpPr/>
          <p:nvPr/>
        </p:nvCxnSpPr>
        <p:spPr>
          <a:xfrm flipH="1">
            <a:off x="4127863" y="2941712"/>
            <a:ext cx="2987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A722FC-5041-BE52-E91B-F722EB54B1BA}"/>
              </a:ext>
            </a:extLst>
          </p:cNvPr>
          <p:cNvSpPr txBox="1"/>
          <p:nvPr/>
        </p:nvSpPr>
        <p:spPr>
          <a:xfrm>
            <a:off x="7141028" y="2757046"/>
            <a:ext cx="1158240" cy="369332"/>
          </a:xfrm>
          <a:prstGeom prst="rect">
            <a:avLst/>
          </a:prstGeom>
          <a:noFill/>
        </p:spPr>
        <p:txBody>
          <a:bodyPr wrap="square" rtlCol="0">
            <a:spAutoFit/>
          </a:bodyPr>
          <a:lstStyle/>
          <a:p>
            <a:r>
              <a:rPr lang="en-US" dirty="0"/>
              <a:t>Required</a:t>
            </a:r>
          </a:p>
        </p:txBody>
      </p:sp>
      <p:cxnSp>
        <p:nvCxnSpPr>
          <p:cNvPr id="11" name="Straight Arrow Connector 10">
            <a:extLst>
              <a:ext uri="{FF2B5EF4-FFF2-40B4-BE49-F238E27FC236}">
                <a16:creationId xmlns:a16="http://schemas.microsoft.com/office/drawing/2014/main" id="{AF1F1EC8-88D9-7F57-CE0B-37479F72C100}"/>
              </a:ext>
            </a:extLst>
          </p:cNvPr>
          <p:cNvCxnSpPr/>
          <p:nvPr/>
        </p:nvCxnSpPr>
        <p:spPr>
          <a:xfrm flipH="1">
            <a:off x="5442857" y="3805646"/>
            <a:ext cx="23338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28EC37-1286-E12B-0764-031B20CA78C3}"/>
              </a:ext>
            </a:extLst>
          </p:cNvPr>
          <p:cNvSpPr txBox="1"/>
          <p:nvPr/>
        </p:nvSpPr>
        <p:spPr>
          <a:xfrm>
            <a:off x="7776754" y="3561806"/>
            <a:ext cx="2438400" cy="923330"/>
          </a:xfrm>
          <a:prstGeom prst="rect">
            <a:avLst/>
          </a:prstGeom>
          <a:noFill/>
        </p:spPr>
        <p:txBody>
          <a:bodyPr wrap="square" rtlCol="0">
            <a:spAutoFit/>
          </a:bodyPr>
          <a:lstStyle/>
          <a:p>
            <a:r>
              <a:rPr lang="en-US" dirty="0"/>
              <a:t>Required if you want to size the engine for thrust</a:t>
            </a:r>
          </a:p>
        </p:txBody>
      </p:sp>
    </p:spTree>
    <p:extLst>
      <p:ext uri="{BB962C8B-B14F-4D97-AF65-F5344CB8AC3E}">
        <p14:creationId xmlns:p14="http://schemas.microsoft.com/office/powerpoint/2010/main" val="2825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RPA</a:t>
            </a:r>
          </a:p>
        </p:txBody>
      </p:sp>
      <p:pic>
        <p:nvPicPr>
          <p:cNvPr id="4" name="Picture 3">
            <a:extLst>
              <a:ext uri="{FF2B5EF4-FFF2-40B4-BE49-F238E27FC236}">
                <a16:creationId xmlns:a16="http://schemas.microsoft.com/office/drawing/2014/main" id="{DB3298CB-39E9-5025-4754-D89CAFB384B3}"/>
              </a:ext>
            </a:extLst>
          </p:cNvPr>
          <p:cNvPicPr>
            <a:picLocks noChangeAspect="1"/>
          </p:cNvPicPr>
          <p:nvPr/>
        </p:nvPicPr>
        <p:blipFill>
          <a:blip r:embed="rId2"/>
          <a:stretch>
            <a:fillRect/>
          </a:stretch>
        </p:blipFill>
        <p:spPr>
          <a:xfrm>
            <a:off x="109806" y="844733"/>
            <a:ext cx="5486400" cy="4938990"/>
          </a:xfrm>
          <a:prstGeom prst="rect">
            <a:avLst/>
          </a:prstGeom>
        </p:spPr>
      </p:pic>
      <p:cxnSp>
        <p:nvCxnSpPr>
          <p:cNvPr id="6" name="Straight Arrow Connector 5">
            <a:extLst>
              <a:ext uri="{FF2B5EF4-FFF2-40B4-BE49-F238E27FC236}">
                <a16:creationId xmlns:a16="http://schemas.microsoft.com/office/drawing/2014/main" id="{983B293E-14BC-35F8-7219-0087AF1866D2}"/>
              </a:ext>
            </a:extLst>
          </p:cNvPr>
          <p:cNvCxnSpPr/>
          <p:nvPr/>
        </p:nvCxnSpPr>
        <p:spPr>
          <a:xfrm>
            <a:off x="1458685" y="1722392"/>
            <a:ext cx="4963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B4AA236-8E55-16D3-F78D-75D4CD8B5EDE}"/>
              </a:ext>
            </a:extLst>
          </p:cNvPr>
          <p:cNvSpPr/>
          <p:nvPr/>
        </p:nvSpPr>
        <p:spPr>
          <a:xfrm>
            <a:off x="2574200" y="2157201"/>
            <a:ext cx="2711904" cy="2090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Rectangle 9">
            <a:extLst>
              <a:ext uri="{FF2B5EF4-FFF2-40B4-BE49-F238E27FC236}">
                <a16:creationId xmlns:a16="http://schemas.microsoft.com/office/drawing/2014/main" id="{8D0270E4-0434-DAB0-C325-2FC859ACC72A}"/>
              </a:ext>
            </a:extLst>
          </p:cNvPr>
          <p:cNvSpPr/>
          <p:nvPr/>
        </p:nvSpPr>
        <p:spPr>
          <a:xfrm>
            <a:off x="2798038" y="3970462"/>
            <a:ext cx="1800544" cy="2090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Rectangle 12">
            <a:extLst>
              <a:ext uri="{FF2B5EF4-FFF2-40B4-BE49-F238E27FC236}">
                <a16:creationId xmlns:a16="http://schemas.microsoft.com/office/drawing/2014/main" id="{82D88A5A-A28B-1CB0-6F61-F7CBF6838929}"/>
              </a:ext>
            </a:extLst>
          </p:cNvPr>
          <p:cNvSpPr/>
          <p:nvPr/>
        </p:nvSpPr>
        <p:spPr>
          <a:xfrm>
            <a:off x="1907177" y="3256245"/>
            <a:ext cx="592183" cy="291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4" name="Arrow: Right 13">
            <a:extLst>
              <a:ext uri="{FF2B5EF4-FFF2-40B4-BE49-F238E27FC236}">
                <a16:creationId xmlns:a16="http://schemas.microsoft.com/office/drawing/2014/main" id="{EF5A19AE-ECB3-59C4-7607-B8FBBDE49473}"/>
              </a:ext>
            </a:extLst>
          </p:cNvPr>
          <p:cNvSpPr/>
          <p:nvPr/>
        </p:nvSpPr>
        <p:spPr>
          <a:xfrm>
            <a:off x="5810454" y="3042899"/>
            <a:ext cx="627016" cy="444137"/>
          </a:xfrm>
          <a:prstGeom prst="rightArrow">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17" name="Picture 16">
            <a:extLst>
              <a:ext uri="{FF2B5EF4-FFF2-40B4-BE49-F238E27FC236}">
                <a16:creationId xmlns:a16="http://schemas.microsoft.com/office/drawing/2014/main" id="{1EBC3B83-049B-8635-8628-E242A9842EC8}"/>
              </a:ext>
            </a:extLst>
          </p:cNvPr>
          <p:cNvPicPr>
            <a:picLocks noChangeAspect="1"/>
          </p:cNvPicPr>
          <p:nvPr/>
        </p:nvPicPr>
        <p:blipFill>
          <a:blip r:embed="rId3"/>
          <a:stretch>
            <a:fillRect/>
          </a:stretch>
        </p:blipFill>
        <p:spPr>
          <a:xfrm>
            <a:off x="6562797" y="1846217"/>
            <a:ext cx="5486400" cy="2621280"/>
          </a:xfrm>
          <a:prstGeom prst="rect">
            <a:avLst/>
          </a:prstGeom>
        </p:spPr>
      </p:pic>
      <p:sp>
        <p:nvSpPr>
          <p:cNvPr id="18" name="Rectangle 17">
            <a:extLst>
              <a:ext uri="{FF2B5EF4-FFF2-40B4-BE49-F238E27FC236}">
                <a16:creationId xmlns:a16="http://schemas.microsoft.com/office/drawing/2014/main" id="{B8273511-4AE8-EEDD-4F16-20CB1F7A88FC}"/>
              </a:ext>
            </a:extLst>
          </p:cNvPr>
          <p:cNvSpPr/>
          <p:nvPr/>
        </p:nvSpPr>
        <p:spPr>
          <a:xfrm>
            <a:off x="9564302" y="3077341"/>
            <a:ext cx="494098" cy="2090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1754337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RPA</a:t>
            </a:r>
          </a:p>
        </p:txBody>
      </p:sp>
      <p:pic>
        <p:nvPicPr>
          <p:cNvPr id="5" name="Picture 4">
            <a:extLst>
              <a:ext uri="{FF2B5EF4-FFF2-40B4-BE49-F238E27FC236}">
                <a16:creationId xmlns:a16="http://schemas.microsoft.com/office/drawing/2014/main" id="{760A88A7-326A-D788-F3CE-F76D1381A172}"/>
              </a:ext>
            </a:extLst>
          </p:cNvPr>
          <p:cNvPicPr>
            <a:picLocks noChangeAspect="1"/>
          </p:cNvPicPr>
          <p:nvPr/>
        </p:nvPicPr>
        <p:blipFill>
          <a:blip r:embed="rId2"/>
          <a:stretch>
            <a:fillRect/>
          </a:stretch>
        </p:blipFill>
        <p:spPr>
          <a:xfrm>
            <a:off x="227329" y="923279"/>
            <a:ext cx="6400800" cy="5762155"/>
          </a:xfrm>
          <a:prstGeom prst="rect">
            <a:avLst/>
          </a:prstGeom>
        </p:spPr>
      </p:pic>
      <p:cxnSp>
        <p:nvCxnSpPr>
          <p:cNvPr id="9" name="Straight Arrow Connector 8">
            <a:extLst>
              <a:ext uri="{FF2B5EF4-FFF2-40B4-BE49-F238E27FC236}">
                <a16:creationId xmlns:a16="http://schemas.microsoft.com/office/drawing/2014/main" id="{C66E1B35-16C0-3501-085D-E32AB032AF31}"/>
              </a:ext>
            </a:extLst>
          </p:cNvPr>
          <p:cNvCxnSpPr/>
          <p:nvPr/>
        </p:nvCxnSpPr>
        <p:spPr>
          <a:xfrm flipH="1">
            <a:off x="4829452" y="3879542"/>
            <a:ext cx="25212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FEDB01-F6FB-D337-9FEC-2DFEB1026F03}"/>
              </a:ext>
            </a:extLst>
          </p:cNvPr>
          <p:cNvSpPr txBox="1"/>
          <p:nvPr/>
        </p:nvSpPr>
        <p:spPr>
          <a:xfrm>
            <a:off x="7457243" y="3691451"/>
            <a:ext cx="3036163" cy="369332"/>
          </a:xfrm>
          <a:prstGeom prst="rect">
            <a:avLst/>
          </a:prstGeom>
          <a:noFill/>
        </p:spPr>
        <p:txBody>
          <a:bodyPr wrap="square" rtlCol="0">
            <a:spAutoFit/>
          </a:bodyPr>
          <a:lstStyle/>
          <a:p>
            <a:r>
              <a:rPr lang="en-US" dirty="0"/>
              <a:t>Must specify one of these</a:t>
            </a:r>
          </a:p>
        </p:txBody>
      </p:sp>
      <p:cxnSp>
        <p:nvCxnSpPr>
          <p:cNvPr id="12" name="Straight Arrow Connector 11">
            <a:extLst>
              <a:ext uri="{FF2B5EF4-FFF2-40B4-BE49-F238E27FC236}">
                <a16:creationId xmlns:a16="http://schemas.microsoft.com/office/drawing/2014/main" id="{CD7B7CB3-33CF-6BFF-6739-CC1101883B5A}"/>
              </a:ext>
            </a:extLst>
          </p:cNvPr>
          <p:cNvCxnSpPr>
            <a:cxnSpLocks/>
          </p:cNvCxnSpPr>
          <p:nvPr/>
        </p:nvCxnSpPr>
        <p:spPr>
          <a:xfrm flipH="1">
            <a:off x="2824579" y="4422559"/>
            <a:ext cx="45261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24B488-D7C9-441F-344A-565DA4697584}"/>
              </a:ext>
            </a:extLst>
          </p:cNvPr>
          <p:cNvSpPr txBox="1"/>
          <p:nvPr/>
        </p:nvSpPr>
        <p:spPr>
          <a:xfrm>
            <a:off x="7350711" y="4237893"/>
            <a:ext cx="461396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Not Checked = Frozen</a:t>
            </a:r>
          </a:p>
          <a:p>
            <a:pPr marL="285750" indent="-285750">
              <a:buFont typeface="Arial" panose="020B0604020202020204" pitchFamily="34" charset="0"/>
              <a:buChar char="•"/>
            </a:pPr>
            <a:r>
              <a:rPr lang="en-US" dirty="0"/>
              <a:t>Checked = Shifting Equilibrium</a:t>
            </a:r>
          </a:p>
          <a:p>
            <a:pPr marL="285750" indent="-285750">
              <a:buFont typeface="Arial" panose="020B0604020202020204" pitchFamily="34" charset="0"/>
              <a:buChar char="•"/>
            </a:pPr>
            <a:r>
              <a:rPr lang="en-US" dirty="0"/>
              <a:t>Specified freezing point = Sudden Freeze model (discussed later on how to find this)</a:t>
            </a:r>
          </a:p>
        </p:txBody>
      </p:sp>
    </p:spTree>
    <p:extLst>
      <p:ext uri="{BB962C8B-B14F-4D97-AF65-F5344CB8AC3E}">
        <p14:creationId xmlns:p14="http://schemas.microsoft.com/office/powerpoint/2010/main" val="1917269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RPA (results)</a:t>
            </a:r>
          </a:p>
        </p:txBody>
      </p:sp>
      <p:pic>
        <p:nvPicPr>
          <p:cNvPr id="4" name="Picture 3">
            <a:extLst>
              <a:ext uri="{FF2B5EF4-FFF2-40B4-BE49-F238E27FC236}">
                <a16:creationId xmlns:a16="http://schemas.microsoft.com/office/drawing/2014/main" id="{A8F5F13D-93DB-2262-BA6A-0CB7E04B2F7B}"/>
              </a:ext>
            </a:extLst>
          </p:cNvPr>
          <p:cNvPicPr>
            <a:picLocks noChangeAspect="1"/>
          </p:cNvPicPr>
          <p:nvPr/>
        </p:nvPicPr>
        <p:blipFill>
          <a:blip r:embed="rId2"/>
          <a:stretch>
            <a:fillRect/>
          </a:stretch>
        </p:blipFill>
        <p:spPr>
          <a:xfrm>
            <a:off x="265111" y="1186775"/>
            <a:ext cx="5486400" cy="4994897"/>
          </a:xfrm>
          <a:prstGeom prst="rect">
            <a:avLst/>
          </a:prstGeom>
        </p:spPr>
      </p:pic>
      <p:pic>
        <p:nvPicPr>
          <p:cNvPr id="7" name="Picture 6">
            <a:extLst>
              <a:ext uri="{FF2B5EF4-FFF2-40B4-BE49-F238E27FC236}">
                <a16:creationId xmlns:a16="http://schemas.microsoft.com/office/drawing/2014/main" id="{6237491B-A707-DF53-0B7B-39DC396068C0}"/>
              </a:ext>
            </a:extLst>
          </p:cNvPr>
          <p:cNvPicPr>
            <a:picLocks noChangeAspect="1"/>
          </p:cNvPicPr>
          <p:nvPr/>
        </p:nvPicPr>
        <p:blipFill>
          <a:blip r:embed="rId3"/>
          <a:stretch>
            <a:fillRect/>
          </a:stretch>
        </p:blipFill>
        <p:spPr>
          <a:xfrm>
            <a:off x="6440489" y="1225035"/>
            <a:ext cx="5486400" cy="4956637"/>
          </a:xfrm>
          <a:prstGeom prst="rect">
            <a:avLst/>
          </a:prstGeom>
        </p:spPr>
      </p:pic>
      <p:sp>
        <p:nvSpPr>
          <p:cNvPr id="8" name="Rectangle 7">
            <a:extLst>
              <a:ext uri="{FF2B5EF4-FFF2-40B4-BE49-F238E27FC236}">
                <a16:creationId xmlns:a16="http://schemas.microsoft.com/office/drawing/2014/main" id="{976B87EA-9F88-A069-D864-9F9477284B80}"/>
              </a:ext>
            </a:extLst>
          </p:cNvPr>
          <p:cNvSpPr/>
          <p:nvPr/>
        </p:nvSpPr>
        <p:spPr>
          <a:xfrm>
            <a:off x="1376039" y="3826276"/>
            <a:ext cx="1899821" cy="2485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17824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BF9-7A9A-A7A8-7359-5977DF53B64F}"/>
              </a:ext>
            </a:extLst>
          </p:cNvPr>
          <p:cNvSpPr>
            <a:spLocks noGrp="1"/>
          </p:cNvSpPr>
          <p:nvPr>
            <p:ph type="title"/>
          </p:nvPr>
        </p:nvSpPr>
        <p:spPr>
          <a:xfrm>
            <a:off x="685799" y="1"/>
            <a:ext cx="10131425" cy="1066800"/>
          </a:xfrm>
        </p:spPr>
        <p:txBody>
          <a:bodyPr>
            <a:normAutofit/>
          </a:bodyPr>
          <a:lstStyle/>
          <a:p>
            <a:pPr algn="ctr"/>
            <a:r>
              <a:rPr lang="en-US" sz="4400" u="sng" dirty="0"/>
              <a:t>CEA</a:t>
            </a:r>
          </a:p>
        </p:txBody>
      </p:sp>
      <p:pic>
        <p:nvPicPr>
          <p:cNvPr id="5" name="Picture 4">
            <a:extLst>
              <a:ext uri="{FF2B5EF4-FFF2-40B4-BE49-F238E27FC236}">
                <a16:creationId xmlns:a16="http://schemas.microsoft.com/office/drawing/2014/main" id="{3CF63F21-E9CB-FB9E-55DE-B7AF7BE21812}"/>
              </a:ext>
            </a:extLst>
          </p:cNvPr>
          <p:cNvPicPr>
            <a:picLocks noChangeAspect="1"/>
          </p:cNvPicPr>
          <p:nvPr/>
        </p:nvPicPr>
        <p:blipFill>
          <a:blip r:embed="rId2"/>
          <a:stretch>
            <a:fillRect/>
          </a:stretch>
        </p:blipFill>
        <p:spPr>
          <a:xfrm>
            <a:off x="265111" y="1313895"/>
            <a:ext cx="5486400" cy="5171704"/>
          </a:xfrm>
          <a:prstGeom prst="rect">
            <a:avLst/>
          </a:prstGeom>
        </p:spPr>
      </p:pic>
      <p:sp>
        <p:nvSpPr>
          <p:cNvPr id="6" name="Rectangle 5">
            <a:extLst>
              <a:ext uri="{FF2B5EF4-FFF2-40B4-BE49-F238E27FC236}">
                <a16:creationId xmlns:a16="http://schemas.microsoft.com/office/drawing/2014/main" id="{9DBCF387-699D-25EF-A518-98BC42AFF886}"/>
              </a:ext>
            </a:extLst>
          </p:cNvPr>
          <p:cNvSpPr/>
          <p:nvPr/>
        </p:nvSpPr>
        <p:spPr>
          <a:xfrm>
            <a:off x="1262369" y="1313895"/>
            <a:ext cx="1162975" cy="2219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8" name="Rectangle 7">
            <a:extLst>
              <a:ext uri="{FF2B5EF4-FFF2-40B4-BE49-F238E27FC236}">
                <a16:creationId xmlns:a16="http://schemas.microsoft.com/office/drawing/2014/main" id="{ED612652-FF60-144C-D6D7-9B24DFBB4865}"/>
              </a:ext>
            </a:extLst>
          </p:cNvPr>
          <p:cNvSpPr/>
          <p:nvPr/>
        </p:nvSpPr>
        <p:spPr>
          <a:xfrm>
            <a:off x="3341224" y="4120718"/>
            <a:ext cx="2067017" cy="2219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9" name="Rectangle 8">
            <a:extLst>
              <a:ext uri="{FF2B5EF4-FFF2-40B4-BE49-F238E27FC236}">
                <a16:creationId xmlns:a16="http://schemas.microsoft.com/office/drawing/2014/main" id="{D2F57CE7-B01A-3AF9-A669-6BCA0C724060}"/>
              </a:ext>
            </a:extLst>
          </p:cNvPr>
          <p:cNvSpPr/>
          <p:nvPr/>
        </p:nvSpPr>
        <p:spPr>
          <a:xfrm>
            <a:off x="4156490" y="6052781"/>
            <a:ext cx="371643" cy="1556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pic>
        <p:nvPicPr>
          <p:cNvPr id="11" name="Picture 10">
            <a:extLst>
              <a:ext uri="{FF2B5EF4-FFF2-40B4-BE49-F238E27FC236}">
                <a16:creationId xmlns:a16="http://schemas.microsoft.com/office/drawing/2014/main" id="{2C1F0F55-D238-0C79-6DAA-0E3023AD2453}"/>
              </a:ext>
            </a:extLst>
          </p:cNvPr>
          <p:cNvPicPr>
            <a:picLocks noChangeAspect="1"/>
          </p:cNvPicPr>
          <p:nvPr/>
        </p:nvPicPr>
        <p:blipFill>
          <a:blip r:embed="rId3"/>
          <a:stretch>
            <a:fillRect/>
          </a:stretch>
        </p:blipFill>
        <p:spPr>
          <a:xfrm>
            <a:off x="6084424" y="1313895"/>
            <a:ext cx="5486400" cy="3172231"/>
          </a:xfrm>
          <a:prstGeom prst="rect">
            <a:avLst/>
          </a:prstGeom>
        </p:spPr>
      </p:pic>
      <p:sp>
        <p:nvSpPr>
          <p:cNvPr id="12" name="Rectangle 11">
            <a:extLst>
              <a:ext uri="{FF2B5EF4-FFF2-40B4-BE49-F238E27FC236}">
                <a16:creationId xmlns:a16="http://schemas.microsoft.com/office/drawing/2014/main" id="{4894BBD9-715D-685C-FD66-38BC83280739}"/>
              </a:ext>
            </a:extLst>
          </p:cNvPr>
          <p:cNvSpPr/>
          <p:nvPr/>
        </p:nvSpPr>
        <p:spPr>
          <a:xfrm>
            <a:off x="8018742" y="2373410"/>
            <a:ext cx="715955" cy="1556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TextBox 12">
            <a:extLst>
              <a:ext uri="{FF2B5EF4-FFF2-40B4-BE49-F238E27FC236}">
                <a16:creationId xmlns:a16="http://schemas.microsoft.com/office/drawing/2014/main" id="{8FC366DA-4DBC-FBFC-1D8C-0D262941731B}"/>
              </a:ext>
            </a:extLst>
          </p:cNvPr>
          <p:cNvSpPr txBox="1"/>
          <p:nvPr/>
        </p:nvSpPr>
        <p:spPr>
          <a:xfrm>
            <a:off x="6096000" y="4615543"/>
            <a:ext cx="5474824" cy="646331"/>
          </a:xfrm>
          <a:prstGeom prst="rect">
            <a:avLst/>
          </a:prstGeom>
          <a:noFill/>
        </p:spPr>
        <p:txBody>
          <a:bodyPr wrap="square" rtlCol="0">
            <a:spAutoFit/>
          </a:bodyPr>
          <a:lstStyle/>
          <a:p>
            <a:r>
              <a:rPr lang="en-US" dirty="0"/>
              <a:t>Alternatively, you can fill out multiple boxes if you wish to run a batch of different simulation conditions.</a:t>
            </a:r>
          </a:p>
        </p:txBody>
      </p:sp>
      <p:sp>
        <p:nvSpPr>
          <p:cNvPr id="14" name="Arrow: Down 13">
            <a:extLst>
              <a:ext uri="{FF2B5EF4-FFF2-40B4-BE49-F238E27FC236}">
                <a16:creationId xmlns:a16="http://schemas.microsoft.com/office/drawing/2014/main" id="{DBECB0D5-1A22-7BFA-6E32-9D2A2CC619E3}"/>
              </a:ext>
            </a:extLst>
          </p:cNvPr>
          <p:cNvSpPr/>
          <p:nvPr/>
        </p:nvSpPr>
        <p:spPr>
          <a:xfrm rot="5400000">
            <a:off x="8394918" y="3676894"/>
            <a:ext cx="322217" cy="358615"/>
          </a:xfrm>
          <a:prstGeom prst="downArrow">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34817185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noFill/>
        <a:ln w="57150">
          <a:solidFill>
            <a:srgbClr val="FF0000"/>
          </a:solidFill>
        </a:ln>
      </a:spPr>
      <a:bodyPr rtlCol="0" anchor="ctr"/>
      <a:lstStyle>
        <a:defPPr algn="ctr">
          <a:defRPr>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3395</TotalTime>
  <Words>2889</Words>
  <Application>Microsoft Office PowerPoint</Application>
  <PresentationFormat>Widescreen</PresentationFormat>
  <Paragraphs>255</Paragraphs>
  <Slides>44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Cambria Math</vt:lpstr>
      <vt:lpstr>Celestial</vt:lpstr>
      <vt:lpstr>Advanced Thermal Rocket specific Impulse calculation guide</vt:lpstr>
      <vt:lpstr>Contents</vt:lpstr>
      <vt:lpstr>Contents</vt:lpstr>
      <vt:lpstr>RPA vs CEA</vt:lpstr>
      <vt:lpstr>RPA</vt:lpstr>
      <vt:lpstr>RPA</vt:lpstr>
      <vt:lpstr>RPA</vt:lpstr>
      <vt:lpstr>RPA (results)</vt:lpstr>
      <vt:lpstr>CEA</vt:lpstr>
      <vt:lpstr>CEA</vt:lpstr>
      <vt:lpstr>CEA (2)</vt:lpstr>
      <vt:lpstr>CEA (3)</vt:lpstr>
      <vt:lpstr>CEA (4)</vt:lpstr>
      <vt:lpstr>CEA (5)</vt:lpstr>
      <vt:lpstr>CEA (6)</vt:lpstr>
      <vt:lpstr>CEA (7)</vt:lpstr>
      <vt:lpstr>CEA (8)</vt:lpstr>
      <vt:lpstr>Word Of Caution</vt:lpstr>
      <vt:lpstr>Avoiding Decomposition Discrepancy</vt:lpstr>
      <vt:lpstr>Avoiding Decomposition Discrepancy (2)</vt:lpstr>
      <vt:lpstr>Avoiding Decomposition Discrepancy (3)</vt:lpstr>
      <vt:lpstr>Avoiding Decomposition Discrepancy (4)</vt:lpstr>
      <vt:lpstr>Avoiding Decomposition Discrepancy (5)</vt:lpstr>
      <vt:lpstr>Avoiding Decomposition Discrepancy (6)</vt:lpstr>
      <vt:lpstr>Avoiding Decomposition Discrepancy (7)</vt:lpstr>
      <vt:lpstr>Avoiding Decomposition Discrepancy  RPA</vt:lpstr>
      <vt:lpstr>Avoiding Decomposition Discrepancy  CEA (1)</vt:lpstr>
      <vt:lpstr>Avoiding Decomposition Discrepancy  CEA (2)</vt:lpstr>
      <vt:lpstr>Frozen vs shifting equilibrium</vt:lpstr>
      <vt:lpstr>Real Nozzle</vt:lpstr>
      <vt:lpstr>Sudden-Freeze (S-F) model</vt:lpstr>
      <vt:lpstr>Sudden-Freeze (S-F) model</vt:lpstr>
      <vt:lpstr>Sudden-Freeze (S-F) model</vt:lpstr>
      <vt:lpstr>Sudden-Freeze (S-F) model</vt:lpstr>
      <vt:lpstr>Sudden-Freeze (S-F) model</vt:lpstr>
      <vt:lpstr>Sudden-Freeze (S-F) model</vt:lpstr>
      <vt:lpstr>Sudden-Freeze (S-F) model</vt:lpstr>
      <vt:lpstr>Sudden-Freeze (S-F) model</vt:lpstr>
      <vt:lpstr>Sudden-Freeze (S-F) model</vt:lpstr>
      <vt:lpstr>Sudden-Freeze (S-F) model Validity</vt:lpstr>
      <vt:lpstr>Sudden-Freeze (S-F) model</vt:lpstr>
      <vt:lpstr>Sudden-Freeze (S-F) model</vt:lpstr>
      <vt:lpstr>Sudden-Freeze (S-F) model</vt:lpstr>
      <vt:lpstr>Sudden-Freeze (S-F)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Nuclear Thermal Rocket specific Impulse calculation guide</dc:title>
  <dc:creator>Dakota Santana</dc:creator>
  <cp:lastModifiedBy>Dakota Santana</cp:lastModifiedBy>
  <cp:revision>3</cp:revision>
  <dcterms:created xsi:type="dcterms:W3CDTF">2023-03-02T23:39:35Z</dcterms:created>
  <dcterms:modified xsi:type="dcterms:W3CDTF">2023-03-06T23:39:31Z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